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48"/>
  </p:notesMasterIdLst>
  <p:sldIdLst>
    <p:sldId id="256" r:id="rId2"/>
    <p:sldId id="259" r:id="rId3"/>
    <p:sldId id="265" r:id="rId4"/>
    <p:sldId id="273" r:id="rId5"/>
    <p:sldId id="260" r:id="rId6"/>
    <p:sldId id="274" r:id="rId7"/>
    <p:sldId id="275" r:id="rId8"/>
    <p:sldId id="281" r:id="rId9"/>
    <p:sldId id="280" r:id="rId10"/>
    <p:sldId id="277" r:id="rId11"/>
    <p:sldId id="278" r:id="rId12"/>
    <p:sldId id="268" r:id="rId13"/>
    <p:sldId id="279" r:id="rId14"/>
    <p:sldId id="282" r:id="rId15"/>
    <p:sldId id="313" r:id="rId16"/>
    <p:sldId id="283" r:id="rId17"/>
    <p:sldId id="284" r:id="rId18"/>
    <p:sldId id="285" r:id="rId19"/>
    <p:sldId id="291" r:id="rId20"/>
    <p:sldId id="298" r:id="rId21"/>
    <p:sldId id="297" r:id="rId22"/>
    <p:sldId id="286" r:id="rId23"/>
    <p:sldId id="287" r:id="rId24"/>
    <p:sldId id="288" r:id="rId25"/>
    <p:sldId id="289" r:id="rId26"/>
    <p:sldId id="299" r:id="rId27"/>
    <p:sldId id="300" r:id="rId28"/>
    <p:sldId id="292" r:id="rId29"/>
    <p:sldId id="312" r:id="rId30"/>
    <p:sldId id="267" r:id="rId31"/>
    <p:sldId id="262" r:id="rId32"/>
    <p:sldId id="261" r:id="rId33"/>
    <p:sldId id="301" r:id="rId34"/>
    <p:sldId id="304" r:id="rId35"/>
    <p:sldId id="303" r:id="rId36"/>
    <p:sldId id="305" r:id="rId37"/>
    <p:sldId id="307" r:id="rId38"/>
    <p:sldId id="302" r:id="rId39"/>
    <p:sldId id="308" r:id="rId40"/>
    <p:sldId id="309" r:id="rId41"/>
    <p:sldId id="310" r:id="rId42"/>
    <p:sldId id="311" r:id="rId43"/>
    <p:sldId id="257" r:id="rId44"/>
    <p:sldId id="266" r:id="rId45"/>
    <p:sldId id="263" r:id="rId46"/>
    <p:sldId id="26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96327"/>
  </p:normalViewPr>
  <p:slideViewPr>
    <p:cSldViewPr snapToGrid="0" snapToObjects="1">
      <p:cViewPr varScale="1">
        <p:scale>
          <a:sx n="123" d="100"/>
          <a:sy n="123" d="100"/>
        </p:scale>
        <p:origin x="9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CE54F7-A70A-1E48-A802-C783B5065194}" type="doc">
      <dgm:prSet loTypeId="urn:microsoft.com/office/officeart/2005/8/layout/cycle2" loCatId="cycle" qsTypeId="urn:microsoft.com/office/officeart/2005/8/quickstyle/simple1" qsCatId="simple" csTypeId="urn:microsoft.com/office/officeart/2005/8/colors/colorful5" csCatId="colorful" phldr="1"/>
      <dgm:spPr/>
      <dgm:t>
        <a:bodyPr/>
        <a:lstStyle/>
        <a:p>
          <a:endParaRPr lang="en-US"/>
        </a:p>
      </dgm:t>
    </dgm:pt>
    <dgm:pt modelId="{FEF7BA1F-9A4D-9640-AA08-E659FA85F668}">
      <dgm:prSet/>
      <dgm:spPr/>
      <dgm:t>
        <a:bodyPr/>
        <a:lstStyle/>
        <a:p>
          <a:r>
            <a:rPr lang="en-US" dirty="0"/>
            <a:t>DATA UNDERSTANDING / EDA</a:t>
          </a:r>
        </a:p>
      </dgm:t>
    </dgm:pt>
    <dgm:pt modelId="{AA26DEC0-136B-894C-9252-DF6A1629E2FC}" type="parTrans" cxnId="{EEEEFAFF-0A30-0947-943E-EF7F203B0CEB}">
      <dgm:prSet/>
      <dgm:spPr/>
      <dgm:t>
        <a:bodyPr/>
        <a:lstStyle/>
        <a:p>
          <a:endParaRPr lang="en-US"/>
        </a:p>
      </dgm:t>
    </dgm:pt>
    <dgm:pt modelId="{2ED18BCD-E09E-6442-84D1-1F8BA58967B5}" type="sibTrans" cxnId="{EEEEFAFF-0A30-0947-943E-EF7F203B0CEB}">
      <dgm:prSet/>
      <dgm:spPr/>
      <dgm:t>
        <a:bodyPr/>
        <a:lstStyle/>
        <a:p>
          <a:endParaRPr lang="en-US"/>
        </a:p>
      </dgm:t>
    </dgm:pt>
    <dgm:pt modelId="{724424BD-04C5-2942-9F7C-687C1D4D5202}">
      <dgm:prSet/>
      <dgm:spPr/>
      <dgm:t>
        <a:bodyPr/>
        <a:lstStyle/>
        <a:p>
          <a:r>
            <a:rPr lang="en-US" dirty="0"/>
            <a:t>DATA PREPARATION</a:t>
          </a:r>
        </a:p>
      </dgm:t>
    </dgm:pt>
    <dgm:pt modelId="{7FEA51B8-6FB3-D342-B50D-70088AB72A6B}" type="parTrans" cxnId="{55B3FDB2-E7C5-4E4D-8A1A-B1AD924E84E7}">
      <dgm:prSet/>
      <dgm:spPr/>
      <dgm:t>
        <a:bodyPr/>
        <a:lstStyle/>
        <a:p>
          <a:endParaRPr lang="en-US"/>
        </a:p>
      </dgm:t>
    </dgm:pt>
    <dgm:pt modelId="{8CD72A70-2E29-4046-9FD0-FEA174F71725}" type="sibTrans" cxnId="{55B3FDB2-E7C5-4E4D-8A1A-B1AD924E84E7}">
      <dgm:prSet/>
      <dgm:spPr/>
      <dgm:t>
        <a:bodyPr/>
        <a:lstStyle/>
        <a:p>
          <a:endParaRPr lang="en-US"/>
        </a:p>
      </dgm:t>
    </dgm:pt>
    <dgm:pt modelId="{4155DF14-6764-7740-94DC-E8EC65F798EA}">
      <dgm:prSet/>
      <dgm:spPr/>
      <dgm:t>
        <a:bodyPr/>
        <a:lstStyle/>
        <a:p>
          <a:r>
            <a:rPr lang="en-US" dirty="0"/>
            <a:t>MODELING</a:t>
          </a:r>
        </a:p>
      </dgm:t>
    </dgm:pt>
    <dgm:pt modelId="{8F2F1673-1CE1-3847-A27B-56D4E926E079}" type="parTrans" cxnId="{DB7212F6-B2F4-2140-BDBA-E3DC07A8C8F9}">
      <dgm:prSet/>
      <dgm:spPr/>
      <dgm:t>
        <a:bodyPr/>
        <a:lstStyle/>
        <a:p>
          <a:endParaRPr lang="en-US"/>
        </a:p>
      </dgm:t>
    </dgm:pt>
    <dgm:pt modelId="{0A669AF4-E867-184F-8FA0-7AEA3CF66CDE}" type="sibTrans" cxnId="{DB7212F6-B2F4-2140-BDBA-E3DC07A8C8F9}">
      <dgm:prSet/>
      <dgm:spPr/>
      <dgm:t>
        <a:bodyPr/>
        <a:lstStyle/>
        <a:p>
          <a:endParaRPr lang="en-US"/>
        </a:p>
      </dgm:t>
    </dgm:pt>
    <dgm:pt modelId="{FEB9208C-4D7E-4340-A805-AD12B9667508}">
      <dgm:prSet/>
      <dgm:spPr/>
      <dgm:t>
        <a:bodyPr/>
        <a:lstStyle/>
        <a:p>
          <a:r>
            <a:rPr lang="en-US" dirty="0"/>
            <a:t>EVALUATION </a:t>
          </a:r>
        </a:p>
      </dgm:t>
    </dgm:pt>
    <dgm:pt modelId="{DDC09146-ECD7-B44B-9A5D-9B885B035C7C}" type="parTrans" cxnId="{61F7ACD8-32C4-E043-B431-FBF2FA34B512}">
      <dgm:prSet/>
      <dgm:spPr/>
      <dgm:t>
        <a:bodyPr/>
        <a:lstStyle/>
        <a:p>
          <a:endParaRPr lang="en-US"/>
        </a:p>
      </dgm:t>
    </dgm:pt>
    <dgm:pt modelId="{004FB089-74E6-9F45-8146-0F004EF53859}" type="sibTrans" cxnId="{61F7ACD8-32C4-E043-B431-FBF2FA34B512}">
      <dgm:prSet/>
      <dgm:spPr/>
      <dgm:t>
        <a:bodyPr/>
        <a:lstStyle/>
        <a:p>
          <a:endParaRPr lang="en-US"/>
        </a:p>
      </dgm:t>
    </dgm:pt>
    <dgm:pt modelId="{9A28C17F-305E-1A47-9205-3E6B0F6DBCC7}">
      <dgm:prSet/>
      <dgm:spPr/>
      <dgm:t>
        <a:bodyPr/>
        <a:lstStyle/>
        <a:p>
          <a:r>
            <a:rPr lang="en-US" dirty="0"/>
            <a:t>DEPLOYMENT</a:t>
          </a:r>
        </a:p>
      </dgm:t>
    </dgm:pt>
    <dgm:pt modelId="{13804D8E-2BF1-8D4A-B186-5FC62C2F8DEB}" type="parTrans" cxnId="{A61EC156-C31D-C84B-B261-AF943553A546}">
      <dgm:prSet/>
      <dgm:spPr/>
      <dgm:t>
        <a:bodyPr/>
        <a:lstStyle/>
        <a:p>
          <a:endParaRPr lang="en-US"/>
        </a:p>
      </dgm:t>
    </dgm:pt>
    <dgm:pt modelId="{0E505793-2C21-FC49-95E4-7366483043DB}" type="sibTrans" cxnId="{A61EC156-C31D-C84B-B261-AF943553A546}">
      <dgm:prSet/>
      <dgm:spPr/>
      <dgm:t>
        <a:bodyPr/>
        <a:lstStyle/>
        <a:p>
          <a:endParaRPr lang="en-US"/>
        </a:p>
      </dgm:t>
    </dgm:pt>
    <dgm:pt modelId="{064C7FFA-B6D1-B94C-9946-D1D2461CA5E7}">
      <dgm:prSet/>
      <dgm:spPr/>
      <dgm:t>
        <a:bodyPr/>
        <a:lstStyle/>
        <a:p>
          <a:r>
            <a:rPr lang="en-US" dirty="0"/>
            <a:t>BUSINESS UNDERSTANDING</a:t>
          </a:r>
        </a:p>
      </dgm:t>
    </dgm:pt>
    <dgm:pt modelId="{2235FCFB-7A93-814B-BD9E-501F14D76E85}" type="parTrans" cxnId="{A18EA4FA-8E7D-0A4D-BBCF-A9E05599423F}">
      <dgm:prSet/>
      <dgm:spPr/>
      <dgm:t>
        <a:bodyPr/>
        <a:lstStyle/>
        <a:p>
          <a:endParaRPr lang="en-US"/>
        </a:p>
      </dgm:t>
    </dgm:pt>
    <dgm:pt modelId="{BF24836B-33D5-6E40-9A8D-B7D726C02F36}" type="sibTrans" cxnId="{A18EA4FA-8E7D-0A4D-BBCF-A9E05599423F}">
      <dgm:prSet/>
      <dgm:spPr/>
      <dgm:t>
        <a:bodyPr/>
        <a:lstStyle/>
        <a:p>
          <a:endParaRPr lang="en-US"/>
        </a:p>
      </dgm:t>
    </dgm:pt>
    <dgm:pt modelId="{E2088F9F-5826-6F49-8369-E0CF50800B58}" type="pres">
      <dgm:prSet presAssocID="{6CCE54F7-A70A-1E48-A802-C783B5065194}" presName="cycle" presStyleCnt="0">
        <dgm:presLayoutVars>
          <dgm:dir/>
          <dgm:resizeHandles val="exact"/>
        </dgm:presLayoutVars>
      </dgm:prSet>
      <dgm:spPr/>
    </dgm:pt>
    <dgm:pt modelId="{72EE1FD4-233C-C046-A73D-FB2E83118553}" type="pres">
      <dgm:prSet presAssocID="{FEF7BA1F-9A4D-9640-AA08-E659FA85F668}" presName="node" presStyleLbl="node1" presStyleIdx="0" presStyleCnt="6" custRadScaleRad="100156" custRadScaleInc="-6027">
        <dgm:presLayoutVars>
          <dgm:bulletEnabled val="1"/>
        </dgm:presLayoutVars>
      </dgm:prSet>
      <dgm:spPr/>
    </dgm:pt>
    <dgm:pt modelId="{E1412131-98AF-9A4A-8FDB-A0B60553D36E}" type="pres">
      <dgm:prSet presAssocID="{2ED18BCD-E09E-6442-84D1-1F8BA58967B5}" presName="sibTrans" presStyleLbl="sibTrans2D1" presStyleIdx="0" presStyleCnt="6"/>
      <dgm:spPr/>
    </dgm:pt>
    <dgm:pt modelId="{CDBB46C5-0B89-5045-9F16-0A0CCDC18D42}" type="pres">
      <dgm:prSet presAssocID="{2ED18BCD-E09E-6442-84D1-1F8BA58967B5}" presName="connectorText" presStyleLbl="sibTrans2D1" presStyleIdx="0" presStyleCnt="6"/>
      <dgm:spPr/>
    </dgm:pt>
    <dgm:pt modelId="{D9E6CD78-7B4B-A347-AE95-D5920D5B21EA}" type="pres">
      <dgm:prSet presAssocID="{724424BD-04C5-2942-9F7C-687C1D4D5202}" presName="node" presStyleLbl="node1" presStyleIdx="1" presStyleCnt="6">
        <dgm:presLayoutVars>
          <dgm:bulletEnabled val="1"/>
        </dgm:presLayoutVars>
      </dgm:prSet>
      <dgm:spPr/>
    </dgm:pt>
    <dgm:pt modelId="{A9181218-6063-E948-94CA-21752741DCC0}" type="pres">
      <dgm:prSet presAssocID="{8CD72A70-2E29-4046-9FD0-FEA174F71725}" presName="sibTrans" presStyleLbl="sibTrans2D1" presStyleIdx="1" presStyleCnt="6"/>
      <dgm:spPr/>
    </dgm:pt>
    <dgm:pt modelId="{6E07701E-F19F-E343-8965-65924932C639}" type="pres">
      <dgm:prSet presAssocID="{8CD72A70-2E29-4046-9FD0-FEA174F71725}" presName="connectorText" presStyleLbl="sibTrans2D1" presStyleIdx="1" presStyleCnt="6"/>
      <dgm:spPr/>
    </dgm:pt>
    <dgm:pt modelId="{3C4F6A69-D220-414C-A817-472B0DC9A04C}" type="pres">
      <dgm:prSet presAssocID="{4155DF14-6764-7740-94DC-E8EC65F798EA}" presName="node" presStyleLbl="node1" presStyleIdx="2" presStyleCnt="6">
        <dgm:presLayoutVars>
          <dgm:bulletEnabled val="1"/>
        </dgm:presLayoutVars>
      </dgm:prSet>
      <dgm:spPr/>
    </dgm:pt>
    <dgm:pt modelId="{15FCA6F4-E6A8-5541-A163-8BEBD53955A2}" type="pres">
      <dgm:prSet presAssocID="{0A669AF4-E867-184F-8FA0-7AEA3CF66CDE}" presName="sibTrans" presStyleLbl="sibTrans2D1" presStyleIdx="2" presStyleCnt="6"/>
      <dgm:spPr/>
    </dgm:pt>
    <dgm:pt modelId="{D726DC47-BBC2-C14E-98DD-2B60EDA38045}" type="pres">
      <dgm:prSet presAssocID="{0A669AF4-E867-184F-8FA0-7AEA3CF66CDE}" presName="connectorText" presStyleLbl="sibTrans2D1" presStyleIdx="2" presStyleCnt="6"/>
      <dgm:spPr/>
    </dgm:pt>
    <dgm:pt modelId="{A19135D6-99A1-6A49-9B47-7FCE419511E8}" type="pres">
      <dgm:prSet presAssocID="{FEB9208C-4D7E-4340-A805-AD12B9667508}" presName="node" presStyleLbl="node1" presStyleIdx="3" presStyleCnt="6">
        <dgm:presLayoutVars>
          <dgm:bulletEnabled val="1"/>
        </dgm:presLayoutVars>
      </dgm:prSet>
      <dgm:spPr/>
    </dgm:pt>
    <dgm:pt modelId="{D833D98C-D4A4-854B-B953-ED0B1B61BA8F}" type="pres">
      <dgm:prSet presAssocID="{004FB089-74E6-9F45-8146-0F004EF53859}" presName="sibTrans" presStyleLbl="sibTrans2D1" presStyleIdx="3" presStyleCnt="6"/>
      <dgm:spPr/>
    </dgm:pt>
    <dgm:pt modelId="{4DF63D96-CBA1-3349-BF3C-3AF175A5E5AF}" type="pres">
      <dgm:prSet presAssocID="{004FB089-74E6-9F45-8146-0F004EF53859}" presName="connectorText" presStyleLbl="sibTrans2D1" presStyleIdx="3" presStyleCnt="6"/>
      <dgm:spPr/>
    </dgm:pt>
    <dgm:pt modelId="{692C7DEB-34E2-514E-8EC5-E80BD3C566AE}" type="pres">
      <dgm:prSet presAssocID="{9A28C17F-305E-1A47-9205-3E6B0F6DBCC7}" presName="node" presStyleLbl="node1" presStyleIdx="4" presStyleCnt="6">
        <dgm:presLayoutVars>
          <dgm:bulletEnabled val="1"/>
        </dgm:presLayoutVars>
      </dgm:prSet>
      <dgm:spPr/>
    </dgm:pt>
    <dgm:pt modelId="{85C80DE3-3D29-B041-8342-3C30365518A5}" type="pres">
      <dgm:prSet presAssocID="{0E505793-2C21-FC49-95E4-7366483043DB}" presName="sibTrans" presStyleLbl="sibTrans2D1" presStyleIdx="4" presStyleCnt="6"/>
      <dgm:spPr/>
    </dgm:pt>
    <dgm:pt modelId="{3A00ECF9-AD43-EF4E-AD3A-56821B62C4AE}" type="pres">
      <dgm:prSet presAssocID="{0E505793-2C21-FC49-95E4-7366483043DB}" presName="connectorText" presStyleLbl="sibTrans2D1" presStyleIdx="4" presStyleCnt="6"/>
      <dgm:spPr/>
    </dgm:pt>
    <dgm:pt modelId="{609D2B14-E6C5-5A45-B8D4-DA7AD5A18E11}" type="pres">
      <dgm:prSet presAssocID="{064C7FFA-B6D1-B94C-9946-D1D2461CA5E7}" presName="node" presStyleLbl="node1" presStyleIdx="5" presStyleCnt="6">
        <dgm:presLayoutVars>
          <dgm:bulletEnabled val="1"/>
        </dgm:presLayoutVars>
      </dgm:prSet>
      <dgm:spPr/>
    </dgm:pt>
    <dgm:pt modelId="{EFF26F09-77E3-CD48-976E-2404A9857132}" type="pres">
      <dgm:prSet presAssocID="{BF24836B-33D5-6E40-9A8D-B7D726C02F36}" presName="sibTrans" presStyleLbl="sibTrans2D1" presStyleIdx="5" presStyleCnt="6"/>
      <dgm:spPr/>
    </dgm:pt>
    <dgm:pt modelId="{857E2411-DF0B-A547-8E60-B8ABF1EB842B}" type="pres">
      <dgm:prSet presAssocID="{BF24836B-33D5-6E40-9A8D-B7D726C02F36}" presName="connectorText" presStyleLbl="sibTrans2D1" presStyleIdx="5" presStyleCnt="6"/>
      <dgm:spPr/>
    </dgm:pt>
  </dgm:ptLst>
  <dgm:cxnLst>
    <dgm:cxn modelId="{CDA7EB08-B081-7345-93FC-EA7D2F95C9C6}" type="presOf" srcId="{0E505793-2C21-FC49-95E4-7366483043DB}" destId="{85C80DE3-3D29-B041-8342-3C30365518A5}" srcOrd="0" destOrd="0" presId="urn:microsoft.com/office/officeart/2005/8/layout/cycle2"/>
    <dgm:cxn modelId="{BA20340D-3019-F948-933A-B381E9E6B5F8}" type="presOf" srcId="{064C7FFA-B6D1-B94C-9946-D1D2461CA5E7}" destId="{609D2B14-E6C5-5A45-B8D4-DA7AD5A18E11}" srcOrd="0" destOrd="0" presId="urn:microsoft.com/office/officeart/2005/8/layout/cycle2"/>
    <dgm:cxn modelId="{924DA90E-9F99-8D48-954A-5DCFAA1E26CA}" type="presOf" srcId="{0A669AF4-E867-184F-8FA0-7AEA3CF66CDE}" destId="{D726DC47-BBC2-C14E-98DD-2B60EDA38045}" srcOrd="1" destOrd="0" presId="urn:microsoft.com/office/officeart/2005/8/layout/cycle2"/>
    <dgm:cxn modelId="{E1E75E19-C955-0944-90BE-D5558B3045C8}" type="presOf" srcId="{9A28C17F-305E-1A47-9205-3E6B0F6DBCC7}" destId="{692C7DEB-34E2-514E-8EC5-E80BD3C566AE}" srcOrd="0" destOrd="0" presId="urn:microsoft.com/office/officeart/2005/8/layout/cycle2"/>
    <dgm:cxn modelId="{A61EC156-C31D-C84B-B261-AF943553A546}" srcId="{6CCE54F7-A70A-1E48-A802-C783B5065194}" destId="{9A28C17F-305E-1A47-9205-3E6B0F6DBCC7}" srcOrd="4" destOrd="0" parTransId="{13804D8E-2BF1-8D4A-B186-5FC62C2F8DEB}" sibTransId="{0E505793-2C21-FC49-95E4-7366483043DB}"/>
    <dgm:cxn modelId="{73F8315A-AA89-B341-BD81-1C5800E0F73C}" type="presOf" srcId="{0A669AF4-E867-184F-8FA0-7AEA3CF66CDE}" destId="{15FCA6F4-E6A8-5541-A163-8BEBD53955A2}" srcOrd="0" destOrd="0" presId="urn:microsoft.com/office/officeart/2005/8/layout/cycle2"/>
    <dgm:cxn modelId="{93A4EB60-CF66-1C46-AD45-21F14D8191E6}" type="presOf" srcId="{FEF7BA1F-9A4D-9640-AA08-E659FA85F668}" destId="{72EE1FD4-233C-C046-A73D-FB2E83118553}" srcOrd="0" destOrd="0" presId="urn:microsoft.com/office/officeart/2005/8/layout/cycle2"/>
    <dgm:cxn modelId="{C61BDB68-C6F1-F44B-BBD7-77A57559B92B}" type="presOf" srcId="{8CD72A70-2E29-4046-9FD0-FEA174F71725}" destId="{A9181218-6063-E948-94CA-21752741DCC0}" srcOrd="0" destOrd="0" presId="urn:microsoft.com/office/officeart/2005/8/layout/cycle2"/>
    <dgm:cxn modelId="{02FAFC75-38C6-5A4F-93CC-983FBE0C27D9}" type="presOf" srcId="{6CCE54F7-A70A-1E48-A802-C783B5065194}" destId="{E2088F9F-5826-6F49-8369-E0CF50800B58}" srcOrd="0" destOrd="0" presId="urn:microsoft.com/office/officeart/2005/8/layout/cycle2"/>
    <dgm:cxn modelId="{E4437B87-5D22-A442-9DC9-4D2ED5EC4BDA}" type="presOf" srcId="{2ED18BCD-E09E-6442-84D1-1F8BA58967B5}" destId="{CDBB46C5-0B89-5045-9F16-0A0CCDC18D42}" srcOrd="1" destOrd="0" presId="urn:microsoft.com/office/officeart/2005/8/layout/cycle2"/>
    <dgm:cxn modelId="{3EABE89B-97AE-2C49-82A3-EC21B65D5D8E}" type="presOf" srcId="{004FB089-74E6-9F45-8146-0F004EF53859}" destId="{4DF63D96-CBA1-3349-BF3C-3AF175A5E5AF}" srcOrd="1" destOrd="0" presId="urn:microsoft.com/office/officeart/2005/8/layout/cycle2"/>
    <dgm:cxn modelId="{8530339C-3E29-7244-9829-EFB34B69C444}" type="presOf" srcId="{0E505793-2C21-FC49-95E4-7366483043DB}" destId="{3A00ECF9-AD43-EF4E-AD3A-56821B62C4AE}" srcOrd="1" destOrd="0" presId="urn:microsoft.com/office/officeart/2005/8/layout/cycle2"/>
    <dgm:cxn modelId="{FF744BA5-AEB5-3348-829A-72AA22BD4BC5}" type="presOf" srcId="{724424BD-04C5-2942-9F7C-687C1D4D5202}" destId="{D9E6CD78-7B4B-A347-AE95-D5920D5B21EA}" srcOrd="0" destOrd="0" presId="urn:microsoft.com/office/officeart/2005/8/layout/cycle2"/>
    <dgm:cxn modelId="{57A9ABA7-4558-3C4F-B18F-3F3BD4B1FFC8}" type="presOf" srcId="{004FB089-74E6-9F45-8146-0F004EF53859}" destId="{D833D98C-D4A4-854B-B953-ED0B1B61BA8F}" srcOrd="0" destOrd="0" presId="urn:microsoft.com/office/officeart/2005/8/layout/cycle2"/>
    <dgm:cxn modelId="{F8A6A6AE-C654-494B-85CF-9BCABED52C30}" type="presOf" srcId="{BF24836B-33D5-6E40-9A8D-B7D726C02F36}" destId="{EFF26F09-77E3-CD48-976E-2404A9857132}" srcOrd="0" destOrd="0" presId="urn:microsoft.com/office/officeart/2005/8/layout/cycle2"/>
    <dgm:cxn modelId="{55B3FDB2-E7C5-4E4D-8A1A-B1AD924E84E7}" srcId="{6CCE54F7-A70A-1E48-A802-C783B5065194}" destId="{724424BD-04C5-2942-9F7C-687C1D4D5202}" srcOrd="1" destOrd="0" parTransId="{7FEA51B8-6FB3-D342-B50D-70088AB72A6B}" sibTransId="{8CD72A70-2E29-4046-9FD0-FEA174F71725}"/>
    <dgm:cxn modelId="{10FEE6C6-72E2-5A4C-B0B7-969E6DD131AC}" type="presOf" srcId="{8CD72A70-2E29-4046-9FD0-FEA174F71725}" destId="{6E07701E-F19F-E343-8965-65924932C639}" srcOrd="1" destOrd="0" presId="urn:microsoft.com/office/officeart/2005/8/layout/cycle2"/>
    <dgm:cxn modelId="{F328A5CD-0BD6-4C40-A942-E8B9A9032D0C}" type="presOf" srcId="{2ED18BCD-E09E-6442-84D1-1F8BA58967B5}" destId="{E1412131-98AF-9A4A-8FDB-A0B60553D36E}" srcOrd="0" destOrd="0" presId="urn:microsoft.com/office/officeart/2005/8/layout/cycle2"/>
    <dgm:cxn modelId="{61F7ACD8-32C4-E043-B431-FBF2FA34B512}" srcId="{6CCE54F7-A70A-1E48-A802-C783B5065194}" destId="{FEB9208C-4D7E-4340-A805-AD12B9667508}" srcOrd="3" destOrd="0" parTransId="{DDC09146-ECD7-B44B-9A5D-9B885B035C7C}" sibTransId="{004FB089-74E6-9F45-8146-0F004EF53859}"/>
    <dgm:cxn modelId="{B5ED9EDC-4B81-A44C-888E-39976936DA31}" type="presOf" srcId="{BF24836B-33D5-6E40-9A8D-B7D726C02F36}" destId="{857E2411-DF0B-A547-8E60-B8ABF1EB842B}" srcOrd="1" destOrd="0" presId="urn:microsoft.com/office/officeart/2005/8/layout/cycle2"/>
    <dgm:cxn modelId="{D08165E9-EE3C-1446-A0A0-29E2652F835E}" type="presOf" srcId="{4155DF14-6764-7740-94DC-E8EC65F798EA}" destId="{3C4F6A69-D220-414C-A817-472B0DC9A04C}" srcOrd="0" destOrd="0" presId="urn:microsoft.com/office/officeart/2005/8/layout/cycle2"/>
    <dgm:cxn modelId="{B10322F3-12AA-D844-A1F5-13994FCB67BD}" type="presOf" srcId="{FEB9208C-4D7E-4340-A805-AD12B9667508}" destId="{A19135D6-99A1-6A49-9B47-7FCE419511E8}" srcOrd="0" destOrd="0" presId="urn:microsoft.com/office/officeart/2005/8/layout/cycle2"/>
    <dgm:cxn modelId="{DB7212F6-B2F4-2140-BDBA-E3DC07A8C8F9}" srcId="{6CCE54F7-A70A-1E48-A802-C783B5065194}" destId="{4155DF14-6764-7740-94DC-E8EC65F798EA}" srcOrd="2" destOrd="0" parTransId="{8F2F1673-1CE1-3847-A27B-56D4E926E079}" sibTransId="{0A669AF4-E867-184F-8FA0-7AEA3CF66CDE}"/>
    <dgm:cxn modelId="{A18EA4FA-8E7D-0A4D-BBCF-A9E05599423F}" srcId="{6CCE54F7-A70A-1E48-A802-C783B5065194}" destId="{064C7FFA-B6D1-B94C-9946-D1D2461CA5E7}" srcOrd="5" destOrd="0" parTransId="{2235FCFB-7A93-814B-BD9E-501F14D76E85}" sibTransId="{BF24836B-33D5-6E40-9A8D-B7D726C02F36}"/>
    <dgm:cxn modelId="{EEEEFAFF-0A30-0947-943E-EF7F203B0CEB}" srcId="{6CCE54F7-A70A-1E48-A802-C783B5065194}" destId="{FEF7BA1F-9A4D-9640-AA08-E659FA85F668}" srcOrd="0" destOrd="0" parTransId="{AA26DEC0-136B-894C-9252-DF6A1629E2FC}" sibTransId="{2ED18BCD-E09E-6442-84D1-1F8BA58967B5}"/>
    <dgm:cxn modelId="{D422019A-FD83-1D47-A53C-E9DD90AA9B6A}" type="presParOf" srcId="{E2088F9F-5826-6F49-8369-E0CF50800B58}" destId="{72EE1FD4-233C-C046-A73D-FB2E83118553}" srcOrd="0" destOrd="0" presId="urn:microsoft.com/office/officeart/2005/8/layout/cycle2"/>
    <dgm:cxn modelId="{4F72120A-4CDB-514D-9891-63520660C943}" type="presParOf" srcId="{E2088F9F-5826-6F49-8369-E0CF50800B58}" destId="{E1412131-98AF-9A4A-8FDB-A0B60553D36E}" srcOrd="1" destOrd="0" presId="urn:microsoft.com/office/officeart/2005/8/layout/cycle2"/>
    <dgm:cxn modelId="{337313E2-F831-AD47-8D40-B49CE8A02E8C}" type="presParOf" srcId="{E1412131-98AF-9A4A-8FDB-A0B60553D36E}" destId="{CDBB46C5-0B89-5045-9F16-0A0CCDC18D42}" srcOrd="0" destOrd="0" presId="urn:microsoft.com/office/officeart/2005/8/layout/cycle2"/>
    <dgm:cxn modelId="{E7EB64B1-D091-854B-9026-666BAA7B9A38}" type="presParOf" srcId="{E2088F9F-5826-6F49-8369-E0CF50800B58}" destId="{D9E6CD78-7B4B-A347-AE95-D5920D5B21EA}" srcOrd="2" destOrd="0" presId="urn:microsoft.com/office/officeart/2005/8/layout/cycle2"/>
    <dgm:cxn modelId="{2160C7AC-447B-1845-86D1-6632F5459C55}" type="presParOf" srcId="{E2088F9F-5826-6F49-8369-E0CF50800B58}" destId="{A9181218-6063-E948-94CA-21752741DCC0}" srcOrd="3" destOrd="0" presId="urn:microsoft.com/office/officeart/2005/8/layout/cycle2"/>
    <dgm:cxn modelId="{C6853BA8-7734-DB40-AEFD-4B88BC35C2C7}" type="presParOf" srcId="{A9181218-6063-E948-94CA-21752741DCC0}" destId="{6E07701E-F19F-E343-8965-65924932C639}" srcOrd="0" destOrd="0" presId="urn:microsoft.com/office/officeart/2005/8/layout/cycle2"/>
    <dgm:cxn modelId="{2AF631CE-2A34-3247-A4CB-8D6BD0913D91}" type="presParOf" srcId="{E2088F9F-5826-6F49-8369-E0CF50800B58}" destId="{3C4F6A69-D220-414C-A817-472B0DC9A04C}" srcOrd="4" destOrd="0" presId="urn:microsoft.com/office/officeart/2005/8/layout/cycle2"/>
    <dgm:cxn modelId="{5FD91DB5-1A77-D44B-B588-8CA022017FB0}" type="presParOf" srcId="{E2088F9F-5826-6F49-8369-E0CF50800B58}" destId="{15FCA6F4-E6A8-5541-A163-8BEBD53955A2}" srcOrd="5" destOrd="0" presId="urn:microsoft.com/office/officeart/2005/8/layout/cycle2"/>
    <dgm:cxn modelId="{8A841E39-5951-9646-A641-586E107A1BE7}" type="presParOf" srcId="{15FCA6F4-E6A8-5541-A163-8BEBD53955A2}" destId="{D726DC47-BBC2-C14E-98DD-2B60EDA38045}" srcOrd="0" destOrd="0" presId="urn:microsoft.com/office/officeart/2005/8/layout/cycle2"/>
    <dgm:cxn modelId="{BC3CFB14-BFD0-0547-B640-DC347188C018}" type="presParOf" srcId="{E2088F9F-5826-6F49-8369-E0CF50800B58}" destId="{A19135D6-99A1-6A49-9B47-7FCE419511E8}" srcOrd="6" destOrd="0" presId="urn:microsoft.com/office/officeart/2005/8/layout/cycle2"/>
    <dgm:cxn modelId="{B754031C-8D44-7146-B09D-5229EAD10F34}" type="presParOf" srcId="{E2088F9F-5826-6F49-8369-E0CF50800B58}" destId="{D833D98C-D4A4-854B-B953-ED0B1B61BA8F}" srcOrd="7" destOrd="0" presId="urn:microsoft.com/office/officeart/2005/8/layout/cycle2"/>
    <dgm:cxn modelId="{3A448637-FF6C-DD43-8BB9-98FB9719EA29}" type="presParOf" srcId="{D833D98C-D4A4-854B-B953-ED0B1B61BA8F}" destId="{4DF63D96-CBA1-3349-BF3C-3AF175A5E5AF}" srcOrd="0" destOrd="0" presId="urn:microsoft.com/office/officeart/2005/8/layout/cycle2"/>
    <dgm:cxn modelId="{9A23ABA4-BA8D-6640-84EF-2E9A9B16DA10}" type="presParOf" srcId="{E2088F9F-5826-6F49-8369-E0CF50800B58}" destId="{692C7DEB-34E2-514E-8EC5-E80BD3C566AE}" srcOrd="8" destOrd="0" presId="urn:microsoft.com/office/officeart/2005/8/layout/cycle2"/>
    <dgm:cxn modelId="{4476E355-8CAC-5546-9E82-EAA3496F84A1}" type="presParOf" srcId="{E2088F9F-5826-6F49-8369-E0CF50800B58}" destId="{85C80DE3-3D29-B041-8342-3C30365518A5}" srcOrd="9" destOrd="0" presId="urn:microsoft.com/office/officeart/2005/8/layout/cycle2"/>
    <dgm:cxn modelId="{EE2108A3-5E1F-3D4A-B9E1-68F57EE40A54}" type="presParOf" srcId="{85C80DE3-3D29-B041-8342-3C30365518A5}" destId="{3A00ECF9-AD43-EF4E-AD3A-56821B62C4AE}" srcOrd="0" destOrd="0" presId="urn:microsoft.com/office/officeart/2005/8/layout/cycle2"/>
    <dgm:cxn modelId="{8AF3E862-3F31-1545-A98A-A37E0EF39F35}" type="presParOf" srcId="{E2088F9F-5826-6F49-8369-E0CF50800B58}" destId="{609D2B14-E6C5-5A45-B8D4-DA7AD5A18E11}" srcOrd="10" destOrd="0" presId="urn:microsoft.com/office/officeart/2005/8/layout/cycle2"/>
    <dgm:cxn modelId="{81EAFBDD-6BF9-2247-BA19-6D8A8E3424F3}" type="presParOf" srcId="{E2088F9F-5826-6F49-8369-E0CF50800B58}" destId="{EFF26F09-77E3-CD48-976E-2404A9857132}" srcOrd="11" destOrd="0" presId="urn:microsoft.com/office/officeart/2005/8/layout/cycle2"/>
    <dgm:cxn modelId="{A233C6DF-7252-6E4A-AC2B-7B0A57FFAD78}" type="presParOf" srcId="{EFF26F09-77E3-CD48-976E-2404A9857132}" destId="{857E2411-DF0B-A547-8E60-B8ABF1EB842B}" srcOrd="0" destOrd="0" presId="urn:microsoft.com/office/officeart/2005/8/layout/cycle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E1FD4-233C-C046-A73D-FB2E83118553}">
      <dsp:nvSpPr>
        <dsp:cNvPr id="0" name=""/>
        <dsp:cNvSpPr/>
      </dsp:nvSpPr>
      <dsp:spPr>
        <a:xfrm>
          <a:off x="3659042" y="0"/>
          <a:ext cx="1434432" cy="1434432"/>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DATA UNDERSTANDING / EDA</a:t>
          </a:r>
        </a:p>
      </dsp:txBody>
      <dsp:txXfrm>
        <a:off x="3869110" y="210068"/>
        <a:ext cx="1014296" cy="1014296"/>
      </dsp:txXfrm>
    </dsp:sp>
    <dsp:sp modelId="{E1412131-98AF-9A4A-8FDB-A0B60553D36E}">
      <dsp:nvSpPr>
        <dsp:cNvPr id="0" name=""/>
        <dsp:cNvSpPr/>
      </dsp:nvSpPr>
      <dsp:spPr>
        <a:xfrm rot="1750233">
          <a:off x="5126250" y="1009297"/>
          <a:ext cx="413791" cy="48412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134122" y="1075868"/>
        <a:ext cx="289654" cy="290472"/>
      </dsp:txXfrm>
    </dsp:sp>
    <dsp:sp modelId="{D9E6CD78-7B4B-A347-AE95-D5920D5B21EA}">
      <dsp:nvSpPr>
        <dsp:cNvPr id="0" name=""/>
        <dsp:cNvSpPr/>
      </dsp:nvSpPr>
      <dsp:spPr>
        <a:xfrm>
          <a:off x="5593269" y="1079698"/>
          <a:ext cx="1434432" cy="1434432"/>
        </a:xfrm>
        <a:prstGeom prst="ellipse">
          <a:avLst/>
        </a:prstGeom>
        <a:solidFill>
          <a:schemeClr val="accent5">
            <a:hueOff val="300942"/>
            <a:satOff val="821"/>
            <a:lumOff val="-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DATA PREPARATION</a:t>
          </a:r>
        </a:p>
      </dsp:txBody>
      <dsp:txXfrm>
        <a:off x="5803337" y="1289766"/>
        <a:ext cx="1014296" cy="1014296"/>
      </dsp:txXfrm>
    </dsp:sp>
    <dsp:sp modelId="{A9181218-6063-E948-94CA-21752741DCC0}">
      <dsp:nvSpPr>
        <dsp:cNvPr id="0" name=""/>
        <dsp:cNvSpPr/>
      </dsp:nvSpPr>
      <dsp:spPr>
        <a:xfrm rot="5400000">
          <a:off x="6119581" y="2621460"/>
          <a:ext cx="381807" cy="484120"/>
        </a:xfrm>
        <a:prstGeom prst="rightArrow">
          <a:avLst>
            <a:gd name="adj1" fmla="val 60000"/>
            <a:gd name="adj2" fmla="val 50000"/>
          </a:avLst>
        </a:prstGeom>
        <a:solidFill>
          <a:schemeClr val="accent5">
            <a:hueOff val="300942"/>
            <a:satOff val="821"/>
            <a:lumOff val="-5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176852" y="2661013"/>
        <a:ext cx="267265" cy="290472"/>
      </dsp:txXfrm>
    </dsp:sp>
    <dsp:sp modelId="{3C4F6A69-D220-414C-A817-472B0DC9A04C}">
      <dsp:nvSpPr>
        <dsp:cNvPr id="0" name=""/>
        <dsp:cNvSpPr/>
      </dsp:nvSpPr>
      <dsp:spPr>
        <a:xfrm>
          <a:off x="5593269" y="3234522"/>
          <a:ext cx="1434432" cy="1434432"/>
        </a:xfrm>
        <a:prstGeom prst="ellipse">
          <a:avLst/>
        </a:prstGeom>
        <a:solidFill>
          <a:schemeClr val="accent5">
            <a:hueOff val="601883"/>
            <a:satOff val="1643"/>
            <a:lumOff val="-1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MODELING</a:t>
          </a:r>
        </a:p>
      </dsp:txBody>
      <dsp:txXfrm>
        <a:off x="5803337" y="3444590"/>
        <a:ext cx="1014296" cy="1014296"/>
      </dsp:txXfrm>
    </dsp:sp>
    <dsp:sp modelId="{15FCA6F4-E6A8-5541-A163-8BEBD53955A2}">
      <dsp:nvSpPr>
        <dsp:cNvPr id="0" name=""/>
        <dsp:cNvSpPr/>
      </dsp:nvSpPr>
      <dsp:spPr>
        <a:xfrm rot="9000000">
          <a:off x="5195874" y="4242981"/>
          <a:ext cx="381807" cy="484120"/>
        </a:xfrm>
        <a:prstGeom prst="rightArrow">
          <a:avLst>
            <a:gd name="adj1" fmla="val 60000"/>
            <a:gd name="adj2" fmla="val 50000"/>
          </a:avLst>
        </a:prstGeom>
        <a:solidFill>
          <a:schemeClr val="accent5">
            <a:hueOff val="601883"/>
            <a:satOff val="1643"/>
            <a:lumOff val="-109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302743" y="4311170"/>
        <a:ext cx="267265" cy="290472"/>
      </dsp:txXfrm>
    </dsp:sp>
    <dsp:sp modelId="{A19135D6-99A1-6A49-9B47-7FCE419511E8}">
      <dsp:nvSpPr>
        <dsp:cNvPr id="0" name=""/>
        <dsp:cNvSpPr/>
      </dsp:nvSpPr>
      <dsp:spPr>
        <a:xfrm>
          <a:off x="3727137" y="4311934"/>
          <a:ext cx="1434432" cy="1434432"/>
        </a:xfrm>
        <a:prstGeom prst="ellipse">
          <a:avLst/>
        </a:prstGeom>
        <a:solidFill>
          <a:schemeClr val="accent5">
            <a:hueOff val="902825"/>
            <a:satOff val="2464"/>
            <a:lumOff val="-1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EVALUATION </a:t>
          </a:r>
        </a:p>
      </dsp:txBody>
      <dsp:txXfrm>
        <a:off x="3937205" y="4522002"/>
        <a:ext cx="1014296" cy="1014296"/>
      </dsp:txXfrm>
    </dsp:sp>
    <dsp:sp modelId="{D833D98C-D4A4-854B-B953-ED0B1B61BA8F}">
      <dsp:nvSpPr>
        <dsp:cNvPr id="0" name=""/>
        <dsp:cNvSpPr/>
      </dsp:nvSpPr>
      <dsp:spPr>
        <a:xfrm rot="12600000">
          <a:off x="3329741" y="4253787"/>
          <a:ext cx="381807" cy="484120"/>
        </a:xfrm>
        <a:prstGeom prst="rightArrow">
          <a:avLst>
            <a:gd name="adj1" fmla="val 60000"/>
            <a:gd name="adj2" fmla="val 50000"/>
          </a:avLst>
        </a:prstGeom>
        <a:solidFill>
          <a:schemeClr val="accent5">
            <a:hueOff val="902825"/>
            <a:satOff val="2464"/>
            <a:lumOff val="-164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436610" y="4379247"/>
        <a:ext cx="267265" cy="290472"/>
      </dsp:txXfrm>
    </dsp:sp>
    <dsp:sp modelId="{692C7DEB-34E2-514E-8EC5-E80BD3C566AE}">
      <dsp:nvSpPr>
        <dsp:cNvPr id="0" name=""/>
        <dsp:cNvSpPr/>
      </dsp:nvSpPr>
      <dsp:spPr>
        <a:xfrm>
          <a:off x="1861005" y="3234522"/>
          <a:ext cx="1434432" cy="1434432"/>
        </a:xfrm>
        <a:prstGeom prst="ellipse">
          <a:avLst/>
        </a:prstGeom>
        <a:solidFill>
          <a:schemeClr val="accent5">
            <a:hueOff val="1203767"/>
            <a:satOff val="3286"/>
            <a:lumOff val="-2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DEPLOYMENT</a:t>
          </a:r>
        </a:p>
      </dsp:txBody>
      <dsp:txXfrm>
        <a:off x="2071073" y="3444590"/>
        <a:ext cx="1014296" cy="1014296"/>
      </dsp:txXfrm>
    </dsp:sp>
    <dsp:sp modelId="{85C80DE3-3D29-B041-8342-3C30365518A5}">
      <dsp:nvSpPr>
        <dsp:cNvPr id="0" name=""/>
        <dsp:cNvSpPr/>
      </dsp:nvSpPr>
      <dsp:spPr>
        <a:xfrm rot="16200000">
          <a:off x="2387317" y="2643072"/>
          <a:ext cx="381807" cy="484120"/>
        </a:xfrm>
        <a:prstGeom prst="rightArrow">
          <a:avLst>
            <a:gd name="adj1" fmla="val 60000"/>
            <a:gd name="adj2" fmla="val 50000"/>
          </a:avLst>
        </a:prstGeom>
        <a:solidFill>
          <a:schemeClr val="accent5">
            <a:hueOff val="1203767"/>
            <a:satOff val="3286"/>
            <a:lumOff val="-219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444588" y="2797167"/>
        <a:ext cx="267265" cy="290472"/>
      </dsp:txXfrm>
    </dsp:sp>
    <dsp:sp modelId="{609D2B14-E6C5-5A45-B8D4-DA7AD5A18E11}">
      <dsp:nvSpPr>
        <dsp:cNvPr id="0" name=""/>
        <dsp:cNvSpPr/>
      </dsp:nvSpPr>
      <dsp:spPr>
        <a:xfrm>
          <a:off x="1861005" y="1079698"/>
          <a:ext cx="1434432" cy="1434432"/>
        </a:xfrm>
        <a:prstGeom prst="ellipse">
          <a:avLst/>
        </a:prstGeom>
        <a:solidFill>
          <a:schemeClr val="accent5">
            <a:hueOff val="1504709"/>
            <a:satOff val="4107"/>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BUSINESS UNDERSTANDING</a:t>
          </a:r>
        </a:p>
      </dsp:txBody>
      <dsp:txXfrm>
        <a:off x="2071073" y="1289766"/>
        <a:ext cx="1014296" cy="1014296"/>
      </dsp:txXfrm>
    </dsp:sp>
    <dsp:sp modelId="{EFF26F09-77E3-CD48-976E-2404A9857132}">
      <dsp:nvSpPr>
        <dsp:cNvPr id="0" name=""/>
        <dsp:cNvSpPr/>
      </dsp:nvSpPr>
      <dsp:spPr>
        <a:xfrm rot="19740942">
          <a:off x="3293054" y="1020123"/>
          <a:ext cx="351322" cy="484120"/>
        </a:xfrm>
        <a:prstGeom prst="rightArrow">
          <a:avLst>
            <a:gd name="adj1" fmla="val 60000"/>
            <a:gd name="adj2" fmla="val 50000"/>
          </a:avLst>
        </a:prstGeom>
        <a:solidFill>
          <a:schemeClr val="accent5">
            <a:hueOff val="1504709"/>
            <a:satOff val="4107"/>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00574" y="1144076"/>
        <a:ext cx="245925" cy="29047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32821-BDD8-4648-88A5-C6B7E711C0A3}" type="datetimeFigureOut">
              <a:rPr lang="en-US" smtClean="0"/>
              <a:t>11/14/21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4C931-1ED3-734E-83F0-23D788961C24}" type="slidenum">
              <a:rPr lang="en-US" smtClean="0"/>
              <a:t>‹#›</a:t>
            </a:fld>
            <a:endParaRPr lang="en-US"/>
          </a:p>
        </p:txBody>
      </p:sp>
    </p:spTree>
    <p:extLst>
      <p:ext uri="{BB962C8B-B14F-4D97-AF65-F5344CB8AC3E}">
        <p14:creationId xmlns:p14="http://schemas.microsoft.com/office/powerpoint/2010/main" val="4224866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After parsing through the initial data set, we can see there are 20640 entries and 14 data columns. All data represents a block within a neighborhood. </a:t>
            </a:r>
            <a:r>
              <a:rPr lang="en-US" dirty="0"/>
              <a:t>The heatmap of a correlation table with new data frame</a:t>
            </a:r>
          </a:p>
        </p:txBody>
      </p:sp>
      <p:sp>
        <p:nvSpPr>
          <p:cNvPr id="4" name="Slide Number Placeholder 3"/>
          <p:cNvSpPr>
            <a:spLocks noGrp="1"/>
          </p:cNvSpPr>
          <p:nvPr>
            <p:ph type="sldNum" sz="quarter" idx="5"/>
          </p:nvPr>
        </p:nvSpPr>
        <p:spPr/>
        <p:txBody>
          <a:bodyPr/>
          <a:lstStyle/>
          <a:p>
            <a:fld id="{F3B4C931-1ED3-734E-83F0-23D788961C24}" type="slidenum">
              <a:rPr lang="en-US" smtClean="0"/>
              <a:t>7</a:t>
            </a:fld>
            <a:endParaRPr lang="en-US"/>
          </a:p>
        </p:txBody>
      </p:sp>
    </p:spTree>
    <p:extLst>
      <p:ext uri="{BB962C8B-B14F-4D97-AF65-F5344CB8AC3E}">
        <p14:creationId xmlns:p14="http://schemas.microsoft.com/office/powerpoint/2010/main" val="3792565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After parsing through the initial data set, we can see there are 20640 entries and 14 data columns. All data represents a block within a neighborhood. </a:t>
            </a:r>
            <a:r>
              <a:rPr lang="en-US" dirty="0"/>
              <a:t>The heatmap of a correlation table with new data frame</a:t>
            </a:r>
          </a:p>
        </p:txBody>
      </p:sp>
      <p:sp>
        <p:nvSpPr>
          <p:cNvPr id="4" name="Slide Number Placeholder 3"/>
          <p:cNvSpPr>
            <a:spLocks noGrp="1"/>
          </p:cNvSpPr>
          <p:nvPr>
            <p:ph type="sldNum" sz="quarter" idx="5"/>
          </p:nvPr>
        </p:nvSpPr>
        <p:spPr/>
        <p:txBody>
          <a:bodyPr/>
          <a:lstStyle/>
          <a:p>
            <a:fld id="{F3B4C931-1ED3-734E-83F0-23D788961C24}" type="slidenum">
              <a:rPr lang="en-US" smtClean="0"/>
              <a:t>11</a:t>
            </a:fld>
            <a:endParaRPr lang="en-US"/>
          </a:p>
        </p:txBody>
      </p:sp>
    </p:spTree>
    <p:extLst>
      <p:ext uri="{BB962C8B-B14F-4D97-AF65-F5344CB8AC3E}">
        <p14:creationId xmlns:p14="http://schemas.microsoft.com/office/powerpoint/2010/main" val="2299033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11/14/21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4681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11/14/21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853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11/14/21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0386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11/14/21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506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11/14/21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3322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11/14/21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0873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11/14/21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485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11/14/21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3969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11/14/21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9325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11/14/21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92223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11/14/21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0056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11/14/21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0939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12" r:id="rId6"/>
    <p:sldLayoutId id="2147483707" r:id="rId7"/>
    <p:sldLayoutId id="2147483708" r:id="rId8"/>
    <p:sldLayoutId id="2147483709" r:id="rId9"/>
    <p:sldLayoutId id="2147483711" r:id="rId10"/>
    <p:sldLayoutId id="2147483710"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hyperlink" Target="https://picpedia.org/handwriting/r/result.html" TargetMode="Externa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8.png"/><Relationship Id="rId5" Type="http://schemas.microsoft.com/office/2007/relationships/hdphoto" Target="../media/hdphoto2.wdp"/><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2.pn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2.png"/><Relationship Id="rId4"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2.png"/><Relationship Id="rId5" Type="http://schemas.openxmlformats.org/officeDocument/2006/relationships/image" Target="../media/image53.jpeg"/><Relationship Id="rId4" Type="http://schemas.openxmlformats.org/officeDocument/2006/relationships/image" Target="../media/image52.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2.png"/><Relationship Id="rId4" Type="http://schemas.openxmlformats.org/officeDocument/2006/relationships/image" Target="../media/image54.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2.png"/><Relationship Id="rId4" Type="http://schemas.openxmlformats.org/officeDocument/2006/relationships/image" Target="../media/image55.jpeg"/></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xml"/><Relationship Id="rId7" Type="http://schemas.openxmlformats.org/officeDocument/2006/relationships/diagramLayout" Target="../diagrams/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Data" Target="../diagrams/data1.xml"/><Relationship Id="rId11" Type="http://schemas.openxmlformats.org/officeDocument/2006/relationships/image" Target="../media/image2.png"/><Relationship Id="rId5" Type="http://schemas.microsoft.com/office/2007/relationships/hdphoto" Target="../media/hdphoto1.wdp"/><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house on top of the lake">
            <a:extLst>
              <a:ext uri="{FF2B5EF4-FFF2-40B4-BE49-F238E27FC236}">
                <a16:creationId xmlns:a16="http://schemas.microsoft.com/office/drawing/2014/main" id="{4AA5BCA6-BF65-4EE5-A2CE-6F6EADECAF1E}"/>
              </a:ext>
            </a:extLst>
          </p:cNvPr>
          <p:cNvPicPr>
            <a:picLocks noChangeAspect="1"/>
          </p:cNvPicPr>
          <p:nvPr/>
        </p:nvPicPr>
        <p:blipFill rotWithShape="1">
          <a:blip r:embed="rId4"/>
          <a:srcRect t="15094"/>
          <a:stretch/>
        </p:blipFill>
        <p:spPr>
          <a:xfrm>
            <a:off x="20" y="975"/>
            <a:ext cx="12191980" cy="6858000"/>
          </a:xfrm>
          <a:prstGeom prst="rect">
            <a:avLst/>
          </a:prstGeom>
        </p:spPr>
      </p:pic>
      <p:sp>
        <p:nvSpPr>
          <p:cNvPr id="11" name="Rectangle 1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8123416" y="1475234"/>
            <a:ext cx="3214307" cy="2901694"/>
          </a:xfrm>
        </p:spPr>
        <p:txBody>
          <a:bodyPr anchor="b">
            <a:noAutofit/>
          </a:bodyPr>
          <a:lstStyle/>
          <a:p>
            <a:r>
              <a:rPr lang="en-US" sz="3600" dirty="0"/>
              <a:t>Real Estate Investment &amp; California Price Prediction        </a:t>
            </a:r>
            <a:br>
              <a:rPr lang="en-US" sz="3600" dirty="0"/>
            </a:br>
            <a:br>
              <a:rPr lang="en-US" sz="3600" dirty="0"/>
            </a:br>
            <a:endParaRPr lang="en-US" sz="1600" dirty="0">
              <a:solidFill>
                <a:schemeClr val="tx1"/>
              </a:solidFill>
            </a:endParaRPr>
          </a:p>
        </p:txBody>
      </p:sp>
      <p:sp>
        <p:nvSpPr>
          <p:cNvPr id="3" name="Subtitle 2">
            <a:extLst>
              <a:ext uri="{FF2B5EF4-FFF2-40B4-BE49-F238E27FC236}">
                <a16:creationId xmlns:a16="http://schemas.microsoft.com/office/drawing/2014/main" id="{5E24F9B0-792F-094E-A35C-513DFC3FCC09}"/>
              </a:ext>
            </a:extLst>
          </p:cNvPr>
          <p:cNvSpPr>
            <a:spLocks noGrp="1"/>
          </p:cNvSpPr>
          <p:nvPr>
            <p:ph type="subTitle" idx="1"/>
          </p:nvPr>
        </p:nvSpPr>
        <p:spPr>
          <a:xfrm>
            <a:off x="8127750" y="4608576"/>
            <a:ext cx="3205640" cy="774186"/>
          </a:xfrm>
        </p:spPr>
        <p:txBody>
          <a:bodyPr anchor="t">
            <a:normAutofit fontScale="55000" lnSpcReduction="20000"/>
          </a:bodyPr>
          <a:lstStyle/>
          <a:p>
            <a:r>
              <a:rPr lang="en-US" sz="2000" dirty="0"/>
              <a:t>Thip Rattanavilay</a:t>
            </a:r>
          </a:p>
          <a:p>
            <a:r>
              <a:rPr lang="en-US" sz="2000" dirty="0"/>
              <a:t>Bellevue University / dsc-680</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Audio 4">
            <a:hlinkClick r:id="" action="ppaction://media"/>
            <a:extLst>
              <a:ext uri="{FF2B5EF4-FFF2-40B4-BE49-F238E27FC236}">
                <a16:creationId xmlns:a16="http://schemas.microsoft.com/office/drawing/2014/main" id="{07F57829-5904-5E41-B22C-B1E5578D72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30651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80"/>
    </mc:Choice>
    <mc:Fallback xmlns="">
      <p:transition spd="slow" advTm="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60061BA-0348-E743-B336-B111D8AFE706}"/>
              </a:ext>
            </a:extLst>
          </p:cNvPr>
          <p:cNvSpPr>
            <a:spLocks noGrp="1"/>
          </p:cNvSpPr>
          <p:nvPr>
            <p:ph type="title"/>
          </p:nvPr>
        </p:nvSpPr>
        <p:spPr>
          <a:xfrm>
            <a:off x="643467" y="516835"/>
            <a:ext cx="3448259" cy="1666501"/>
          </a:xfrm>
        </p:spPr>
        <p:txBody>
          <a:bodyPr>
            <a:normAutofit fontScale="90000"/>
          </a:bodyPr>
          <a:lstStyle/>
          <a:p>
            <a:r>
              <a:rPr lang="en-US" sz="4000" dirty="0">
                <a:solidFill>
                  <a:srgbClr val="FFFFFF"/>
                </a:solidFill>
              </a:rPr>
              <a:t>Feature Engineering and Feature selection</a:t>
            </a:r>
          </a:p>
        </p:txBody>
      </p:sp>
      <p:cxnSp>
        <p:nvCxnSpPr>
          <p:cNvPr id="75" name="Straight Connector 7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506" name="Picture 2" descr="black click pen beside MacBook Pro on table">
            <a:extLst>
              <a:ext uri="{FF2B5EF4-FFF2-40B4-BE49-F238E27FC236}">
                <a16:creationId xmlns:a16="http://schemas.microsoft.com/office/drawing/2014/main" id="{C5DC552E-1AF2-544B-B639-3062DDE803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633" b="-1"/>
          <a:stretch/>
        </p:blipFill>
        <p:spPr bwMode="auto">
          <a:xfrm>
            <a:off x="4654296" y="10"/>
            <a:ext cx="7537703"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FF64A24F-B2BD-374E-BD2E-B6D415ACE3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56433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91"/>
    </mc:Choice>
    <mc:Fallback xmlns="">
      <p:transition spd="slow" advTm="5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6B2EC7B0-6A74-5542-A3A5-D619D20E1E4F}"/>
              </a:ext>
            </a:extLst>
          </p:cNvPr>
          <p:cNvSpPr/>
          <p:nvPr/>
        </p:nvSpPr>
        <p:spPr>
          <a:xfrm>
            <a:off x="1600200" y="1031415"/>
            <a:ext cx="4720510" cy="5355312"/>
          </a:xfrm>
          <a:prstGeom prst="rect">
            <a:avLst/>
          </a:prstGeom>
        </p:spPr>
        <p:txBody>
          <a:bodyPr wrap="square">
            <a:spAutoFit/>
          </a:bodyPr>
          <a:lstStyle/>
          <a:p>
            <a:endParaRPr lang="en-US" dirty="0">
              <a:solidFill>
                <a:srgbClr val="000000"/>
              </a:solidFill>
              <a:latin typeface="Helvetica Neue" panose="02000503000000020004" pitchFamily="2" charset="0"/>
            </a:endParaRPr>
          </a:p>
          <a:p>
            <a:endParaRPr lang="en-US" dirty="0">
              <a:solidFill>
                <a:srgbClr val="000000"/>
              </a:solidFill>
              <a:latin typeface="Helvetica Neue" panose="02000503000000020004" pitchFamily="2" charset="0"/>
            </a:endParaRPr>
          </a:p>
          <a:p>
            <a:r>
              <a:rPr lang="en-US" dirty="0">
                <a:solidFill>
                  <a:srgbClr val="000000"/>
                </a:solidFill>
                <a:latin typeface="Helvetica Neue" panose="02000503000000020004" pitchFamily="2" charset="0"/>
              </a:rPr>
              <a:t>Dataset -  California_Houses</a:t>
            </a:r>
          </a:p>
          <a:p>
            <a:endParaRPr lang="en-US" dirty="0">
              <a:solidFill>
                <a:srgbClr val="000000"/>
              </a:solidFill>
              <a:latin typeface="Helvetica Neue" panose="02000503000000020004" pitchFamily="2" charset="0"/>
            </a:endParaRPr>
          </a:p>
          <a:p>
            <a:pPr marL="285750" indent="-285750">
              <a:buFontTx/>
              <a:buChar char="-"/>
            </a:pPr>
            <a:r>
              <a:rPr lang="en-US" dirty="0"/>
              <a:t>Median_House_Value</a:t>
            </a:r>
          </a:p>
          <a:p>
            <a:pPr marL="285750" indent="-285750">
              <a:buFontTx/>
              <a:buChar char="-"/>
            </a:pPr>
            <a:r>
              <a:rPr lang="en-US" dirty="0" err="1"/>
              <a:t>Median_Income</a:t>
            </a:r>
            <a:endParaRPr lang="en-US" dirty="0"/>
          </a:p>
          <a:p>
            <a:pPr marL="285750" indent="-285750">
              <a:buFontTx/>
              <a:buChar char="-"/>
            </a:pPr>
            <a:r>
              <a:rPr lang="en-US" dirty="0">
                <a:solidFill>
                  <a:srgbClr val="000000"/>
                </a:solidFill>
                <a:latin typeface="Helvetica Neue" panose="02000503000000020004" pitchFamily="2" charset="0"/>
              </a:rPr>
              <a:t>Median_Age</a:t>
            </a:r>
          </a:p>
          <a:p>
            <a:pPr marL="285750" indent="-285750">
              <a:buFontTx/>
              <a:buChar char="-"/>
            </a:pPr>
            <a:r>
              <a:rPr lang="en-US" dirty="0" err="1">
                <a:solidFill>
                  <a:srgbClr val="000000"/>
                </a:solidFill>
                <a:latin typeface="Helvetica Neue" panose="02000503000000020004" pitchFamily="2" charset="0"/>
              </a:rPr>
              <a:t>Tot_Rooms</a:t>
            </a:r>
            <a:endParaRPr lang="en-US" dirty="0">
              <a:solidFill>
                <a:srgbClr val="000000"/>
              </a:solidFill>
              <a:latin typeface="Helvetica Neue" panose="02000503000000020004" pitchFamily="2" charset="0"/>
            </a:endParaRPr>
          </a:p>
          <a:p>
            <a:pPr marL="285750" indent="-285750">
              <a:buFontTx/>
              <a:buChar char="-"/>
            </a:pPr>
            <a:r>
              <a:rPr lang="en-US" dirty="0" err="1">
                <a:solidFill>
                  <a:srgbClr val="000000"/>
                </a:solidFill>
                <a:latin typeface="Helvetica Neue" panose="02000503000000020004" pitchFamily="2" charset="0"/>
              </a:rPr>
              <a:t>Tot_Bedrooms</a:t>
            </a:r>
            <a:endParaRPr lang="en-US" dirty="0">
              <a:solidFill>
                <a:srgbClr val="000000"/>
              </a:solidFill>
              <a:latin typeface="Helvetica Neue" panose="02000503000000020004" pitchFamily="2" charset="0"/>
            </a:endParaRPr>
          </a:p>
          <a:p>
            <a:pPr marL="285750" indent="-285750">
              <a:buFontTx/>
              <a:buChar char="-"/>
            </a:pPr>
            <a:r>
              <a:rPr lang="en-US" dirty="0"/>
              <a:t>Population</a:t>
            </a:r>
          </a:p>
          <a:p>
            <a:pPr marL="285750" indent="-285750">
              <a:buFontTx/>
              <a:buChar char="-"/>
            </a:pPr>
            <a:r>
              <a:rPr lang="en-US" dirty="0"/>
              <a:t>Households</a:t>
            </a:r>
          </a:p>
          <a:p>
            <a:pPr marL="285750" indent="-285750">
              <a:buFontTx/>
              <a:buChar char="-"/>
            </a:pPr>
            <a:r>
              <a:rPr lang="en-US" dirty="0"/>
              <a:t>Latitude</a:t>
            </a:r>
          </a:p>
          <a:p>
            <a:pPr marL="285750" indent="-285750">
              <a:buFontTx/>
              <a:buChar char="-"/>
            </a:pPr>
            <a:r>
              <a:rPr lang="en-US" dirty="0"/>
              <a:t>Longitude</a:t>
            </a:r>
          </a:p>
          <a:p>
            <a:pPr marL="285750" indent="-285750">
              <a:buFontTx/>
              <a:buChar char="-"/>
            </a:pPr>
            <a:r>
              <a:rPr lang="en-US" dirty="0" err="1"/>
              <a:t>Distance_to_coast</a:t>
            </a:r>
            <a:endParaRPr lang="en-US" dirty="0"/>
          </a:p>
          <a:p>
            <a:pPr marL="285750" indent="-285750">
              <a:buFontTx/>
              <a:buChar char="-"/>
            </a:pPr>
            <a:r>
              <a:rPr lang="en-US" dirty="0" err="1"/>
              <a:t>Distance_to_SanDiego</a:t>
            </a:r>
            <a:endParaRPr lang="en-US" dirty="0"/>
          </a:p>
          <a:p>
            <a:pPr marL="285750" indent="-285750">
              <a:buFontTx/>
              <a:buChar char="-"/>
            </a:pPr>
            <a:r>
              <a:rPr lang="en-US" dirty="0" err="1"/>
              <a:t>Distance_to_SanJose</a:t>
            </a:r>
            <a:endParaRPr lang="en-US" dirty="0"/>
          </a:p>
          <a:p>
            <a:pPr marL="285750" indent="-285750">
              <a:buFontTx/>
              <a:buChar char="-"/>
            </a:pPr>
            <a:r>
              <a:rPr lang="en-US" dirty="0" err="1"/>
              <a:t>Distance_to_SanFrancisco</a:t>
            </a:r>
            <a:endParaRPr lang="en-US" dirty="0">
              <a:solidFill>
                <a:srgbClr val="000000"/>
              </a:solidFill>
              <a:latin typeface="Helvetica Neue" panose="02000503000000020004" pitchFamily="2" charset="0"/>
            </a:endParaRPr>
          </a:p>
          <a:p>
            <a:endParaRPr lang="en-US" dirty="0">
              <a:solidFill>
                <a:srgbClr val="000000"/>
              </a:solidFill>
              <a:latin typeface="Helvetica Neue" panose="02000503000000020004" pitchFamily="2" charset="0"/>
            </a:endParaRPr>
          </a:p>
          <a:p>
            <a:endParaRPr lang="en-US" dirty="0">
              <a:solidFill>
                <a:srgbClr val="000000"/>
              </a:solidFill>
              <a:latin typeface="Helvetica Neue" panose="02000503000000020004" pitchFamily="2" charset="0"/>
            </a:endParaRPr>
          </a:p>
        </p:txBody>
      </p:sp>
      <p:sp>
        <p:nvSpPr>
          <p:cNvPr id="8" name="Rectangle 7">
            <a:extLst>
              <a:ext uri="{FF2B5EF4-FFF2-40B4-BE49-F238E27FC236}">
                <a16:creationId xmlns:a16="http://schemas.microsoft.com/office/drawing/2014/main" id="{513D36B7-A2CF-2F49-ABE5-05BB3289711E}"/>
              </a:ext>
            </a:extLst>
          </p:cNvPr>
          <p:cNvSpPr/>
          <p:nvPr/>
        </p:nvSpPr>
        <p:spPr>
          <a:xfrm>
            <a:off x="6586331" y="1565343"/>
            <a:ext cx="6096000" cy="1754326"/>
          </a:xfrm>
          <a:prstGeom prst="rect">
            <a:avLst/>
          </a:prstGeom>
        </p:spPr>
        <p:txBody>
          <a:bodyPr>
            <a:spAutoFit/>
          </a:bodyPr>
          <a:lstStyle/>
          <a:p>
            <a:r>
              <a:rPr lang="en-US" dirty="0">
                <a:solidFill>
                  <a:srgbClr val="000000"/>
                </a:solidFill>
                <a:latin typeface="Helvetica Neue" panose="02000503000000020004" pitchFamily="2" charset="0"/>
              </a:rPr>
              <a:t>Dataset – Zillow_California</a:t>
            </a:r>
          </a:p>
          <a:p>
            <a:endParaRPr lang="en-US" dirty="0">
              <a:solidFill>
                <a:srgbClr val="000000"/>
              </a:solidFill>
              <a:latin typeface="Helvetica Neue" panose="02000503000000020004" pitchFamily="2" charset="0"/>
            </a:endParaRPr>
          </a:p>
          <a:p>
            <a:r>
              <a:rPr lang="en-US" dirty="0">
                <a:solidFill>
                  <a:srgbClr val="000000"/>
                </a:solidFill>
                <a:latin typeface="Helvetica Neue" panose="02000503000000020004" pitchFamily="2" charset="0"/>
              </a:rPr>
              <a:t> -  UnemploymentRate</a:t>
            </a:r>
          </a:p>
          <a:p>
            <a:pPr marL="285750" indent="-285750">
              <a:buFontTx/>
              <a:buChar char="-"/>
            </a:pPr>
            <a:r>
              <a:rPr lang="en-US" dirty="0">
                <a:solidFill>
                  <a:srgbClr val="000000"/>
                </a:solidFill>
                <a:latin typeface="Helvetica Neue" panose="02000503000000020004" pitchFamily="2" charset="0"/>
              </a:rPr>
              <a:t>MedianMortageRate</a:t>
            </a:r>
          </a:p>
          <a:p>
            <a:pPr marL="285750" indent="-285750">
              <a:buFontTx/>
              <a:buChar char="-"/>
            </a:pPr>
            <a:r>
              <a:rPr lang="en-US" dirty="0">
                <a:solidFill>
                  <a:srgbClr val="000000"/>
                </a:solidFill>
                <a:latin typeface="Helvetica Neue" panose="02000503000000020004" pitchFamily="2" charset="0"/>
              </a:rPr>
              <a:t>MedianMortageRate</a:t>
            </a:r>
          </a:p>
          <a:p>
            <a:pPr marL="285750" indent="-285750">
              <a:buFontTx/>
              <a:buChar char="-"/>
            </a:pPr>
            <a:r>
              <a:rPr lang="en-US" dirty="0">
                <a:solidFill>
                  <a:srgbClr val="000000"/>
                </a:solidFill>
                <a:latin typeface="Helvetica Neue" panose="02000503000000020004" pitchFamily="2" charset="0"/>
              </a:rPr>
              <a:t>MedianSoldPrice_AllHomes.California</a:t>
            </a:r>
          </a:p>
        </p:txBody>
      </p:sp>
      <p:sp>
        <p:nvSpPr>
          <p:cNvPr id="10" name="Rectangle 9">
            <a:extLst>
              <a:ext uri="{FF2B5EF4-FFF2-40B4-BE49-F238E27FC236}">
                <a16:creationId xmlns:a16="http://schemas.microsoft.com/office/drawing/2014/main" id="{34199C06-8FD0-8247-83E6-00F15C183CC4}"/>
              </a:ext>
            </a:extLst>
          </p:cNvPr>
          <p:cNvSpPr/>
          <p:nvPr/>
        </p:nvSpPr>
        <p:spPr>
          <a:xfrm>
            <a:off x="2552005" y="382298"/>
            <a:ext cx="6363395"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srgbClr val="000000"/>
                </a:solidFill>
                <a:latin typeface="Helvetica Neue" panose="02000503000000020004" pitchFamily="2" charset="0"/>
              </a:rPr>
              <a:t>The target variable is Median_House_Value</a:t>
            </a:r>
          </a:p>
        </p:txBody>
      </p:sp>
      <p:pic>
        <p:nvPicPr>
          <p:cNvPr id="2" name="Audio 1">
            <a:hlinkClick r:id="" action="ppaction://media"/>
            <a:extLst>
              <a:ext uri="{FF2B5EF4-FFF2-40B4-BE49-F238E27FC236}">
                <a16:creationId xmlns:a16="http://schemas.microsoft.com/office/drawing/2014/main" id="{328F3262-2CA9-274D-BBBF-0BB8398C9F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51790095"/>
      </p:ext>
    </p:extLst>
  </p:cSld>
  <p:clrMapOvr>
    <a:masterClrMapping/>
  </p:clrMapOvr>
  <mc:AlternateContent xmlns:mc="http://schemas.openxmlformats.org/markup-compatibility/2006" xmlns:p14="http://schemas.microsoft.com/office/powerpoint/2010/main">
    <mc:Choice Requires="p14">
      <p:transition spd="slow" p14:dur="2000" advTm="24454"/>
    </mc:Choice>
    <mc:Fallback xmlns="">
      <p:transition spd="slow" advTm="24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2BB475D5-3F72-C841-91C6-E5AF3BC7E009}"/>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l="26"/>
          <a:stretch/>
        </p:blipFill>
        <p:spPr bwMode="auto">
          <a:xfrm>
            <a:off x="6349" y="0"/>
            <a:ext cx="12188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5E24F9B0-792F-094E-A35C-513DFC3FCC09}"/>
              </a:ext>
            </a:extLst>
          </p:cNvPr>
          <p:cNvSpPr>
            <a:spLocks noGrp="1"/>
          </p:cNvSpPr>
          <p:nvPr>
            <p:ph type="subTitle" idx="1"/>
          </p:nvPr>
        </p:nvSpPr>
        <p:spPr>
          <a:xfrm>
            <a:off x="5938054" y="519646"/>
            <a:ext cx="5560912" cy="1143000"/>
          </a:xfrm>
        </p:spPr>
        <p:txBody>
          <a:bodyPr vert="horz" lIns="91440" tIns="45720" rIns="91440" bIns="45720" rtlCol="0">
            <a:normAutofit/>
          </a:bodyPr>
          <a:lstStyle/>
          <a:p>
            <a:pPr>
              <a:lnSpc>
                <a:spcPct val="100000"/>
              </a:lnSpc>
            </a:pPr>
            <a:r>
              <a:rPr lang="en-US" sz="3200" dirty="0"/>
              <a:t>Used the following techniques</a:t>
            </a:r>
          </a:p>
        </p:txBody>
      </p:sp>
      <p:sp>
        <p:nvSpPr>
          <p:cNvPr id="193" name="Rectangle 192">
            <a:extLst>
              <a:ext uri="{FF2B5EF4-FFF2-40B4-BE49-F238E27FC236}">
                <a16:creationId xmlns:a16="http://schemas.microsoft.com/office/drawing/2014/main" id="{25FBD20C-DCED-4E97-9C65-AA32D674C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39" y="1091146"/>
            <a:ext cx="3694176" cy="458114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Connector 193">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43977" y="4474741"/>
            <a:ext cx="5339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053C5A8F-BF99-2D41-A1CD-B773BC5DBFBD}"/>
              </a:ext>
            </a:extLst>
          </p:cNvPr>
          <p:cNvSpPr txBox="1"/>
          <p:nvPr/>
        </p:nvSpPr>
        <p:spPr>
          <a:xfrm>
            <a:off x="5793799" y="1662646"/>
            <a:ext cx="5779146" cy="2862322"/>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US" sz="3200" dirty="0"/>
              <a:t>Multiple Linear Regression </a:t>
            </a:r>
          </a:p>
          <a:p>
            <a:pPr marL="285750" indent="-285750">
              <a:spcAft>
                <a:spcPts val="600"/>
              </a:spcAft>
              <a:buFont typeface="Arial" panose="020B0604020202020204" pitchFamily="34" charset="0"/>
              <a:buChar char="•"/>
            </a:pPr>
            <a:r>
              <a:rPr lang="en-US" sz="3200" dirty="0"/>
              <a:t>Regression Tree Mode</a:t>
            </a:r>
          </a:p>
          <a:p>
            <a:pPr marL="285750" indent="-285750">
              <a:spcAft>
                <a:spcPts val="600"/>
              </a:spcAft>
              <a:buFont typeface="Arial" panose="020B0604020202020204" pitchFamily="34" charset="0"/>
              <a:buChar char="•"/>
            </a:pPr>
            <a:r>
              <a:rPr lang="en-US" sz="3200" dirty="0"/>
              <a:t>Random Forest</a:t>
            </a:r>
          </a:p>
          <a:p>
            <a:pPr marL="285750" indent="-285750">
              <a:spcAft>
                <a:spcPts val="600"/>
              </a:spcAft>
              <a:buFont typeface="Arial" panose="020B0604020202020204" pitchFamily="34" charset="0"/>
              <a:buChar char="•"/>
            </a:pPr>
            <a:r>
              <a:rPr lang="en-US" sz="3200" dirty="0"/>
              <a:t>Lasso Regression</a:t>
            </a:r>
          </a:p>
          <a:p>
            <a:pPr marL="285750" indent="-285750">
              <a:spcAft>
                <a:spcPts val="600"/>
              </a:spcAft>
              <a:buFont typeface="Arial" panose="020B0604020202020204" pitchFamily="34" charset="0"/>
              <a:buChar char="•"/>
            </a:pPr>
            <a:r>
              <a:rPr lang="en-US" sz="3200" dirty="0"/>
              <a:t>Ridge Regression</a:t>
            </a:r>
          </a:p>
        </p:txBody>
      </p:sp>
      <p:pic>
        <p:nvPicPr>
          <p:cNvPr id="7" name="Picture 6">
            <a:extLst>
              <a:ext uri="{FF2B5EF4-FFF2-40B4-BE49-F238E27FC236}">
                <a16:creationId xmlns:a16="http://schemas.microsoft.com/office/drawing/2014/main" id="{0F99301C-9238-E84A-B1DC-C460454B898B}"/>
              </a:ext>
            </a:extLst>
          </p:cNvPr>
          <p:cNvPicPr>
            <a:picLocks noChangeAspect="1"/>
          </p:cNvPicPr>
          <p:nvPr/>
        </p:nvPicPr>
        <p:blipFill>
          <a:blip r:embed="rId5"/>
          <a:stretch>
            <a:fillRect/>
          </a:stretch>
        </p:blipFill>
        <p:spPr>
          <a:xfrm>
            <a:off x="446876" y="913845"/>
            <a:ext cx="4906396" cy="5120123"/>
          </a:xfrm>
          <a:prstGeom prst="rect">
            <a:avLst/>
          </a:prstGeom>
        </p:spPr>
      </p:pic>
      <p:pic>
        <p:nvPicPr>
          <p:cNvPr id="4" name="Audio 3">
            <a:hlinkClick r:id="" action="ppaction://media"/>
            <a:extLst>
              <a:ext uri="{FF2B5EF4-FFF2-40B4-BE49-F238E27FC236}">
                <a16:creationId xmlns:a16="http://schemas.microsoft.com/office/drawing/2014/main" id="{20B19204-BDEB-AC4D-B63D-6D0A1801F9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28756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0863"/>
    </mc:Choice>
    <mc:Fallback xmlns="">
      <p:transition spd="slow" advTm="30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8141110" y="1681605"/>
            <a:ext cx="3401961" cy="3494790"/>
          </a:xfrm>
        </p:spPr>
        <p:txBody>
          <a:bodyPr>
            <a:normAutofit/>
          </a:bodyPr>
          <a:lstStyle/>
          <a:p>
            <a:r>
              <a:rPr lang="en-US" sz="3600" dirty="0"/>
              <a:t>Modeling</a:t>
            </a:r>
            <a:br>
              <a:rPr lang="en-US" sz="3800" dirty="0"/>
            </a:br>
            <a:br>
              <a:rPr lang="en-US" sz="3800" dirty="0"/>
            </a:br>
            <a:endParaRPr lang="en-US" sz="3800" dirty="0"/>
          </a:p>
        </p:txBody>
      </p:sp>
      <p:pic>
        <p:nvPicPr>
          <p:cNvPr id="6148" name="Picture 4" descr="person using phone and laptop computer">
            <a:extLst>
              <a:ext uri="{FF2B5EF4-FFF2-40B4-BE49-F238E27FC236}">
                <a16:creationId xmlns:a16="http://schemas.microsoft.com/office/drawing/2014/main" id="{048A0202-7F24-744A-89EB-2897CF926A7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60207"/>
            <a:ext cx="6912217" cy="461390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Audio 3">
            <a:hlinkClick r:id="" action="ppaction://media"/>
            <a:extLst>
              <a:ext uri="{FF2B5EF4-FFF2-40B4-BE49-F238E27FC236}">
                <a16:creationId xmlns:a16="http://schemas.microsoft.com/office/drawing/2014/main" id="{DD0DEF3B-A5DD-614A-B7DC-AC3FE69A9E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47904401"/>
      </p:ext>
    </p:extLst>
  </p:cSld>
  <p:clrMapOvr>
    <a:masterClrMapping/>
  </p:clrMapOvr>
  <mc:AlternateContent xmlns:mc="http://schemas.openxmlformats.org/markup-compatibility/2006" xmlns:p14="http://schemas.microsoft.com/office/powerpoint/2010/main">
    <mc:Choice Requires="p14">
      <p:transition spd="slow" p14:dur="2000" advTm="3822"/>
    </mc:Choice>
    <mc:Fallback xmlns="">
      <p:transition spd="slow" advTm="3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5289754" y="639097"/>
            <a:ext cx="6253317" cy="3686015"/>
          </a:xfrm>
        </p:spPr>
        <p:txBody>
          <a:bodyPr>
            <a:normAutofit/>
          </a:bodyPr>
          <a:lstStyle/>
          <a:p>
            <a:r>
              <a:rPr lang="en-US" sz="4000" dirty="0"/>
              <a:t>Multiple Linear Regression</a:t>
            </a:r>
            <a:br>
              <a:rPr lang="en-US" dirty="0"/>
            </a:br>
            <a:br>
              <a:rPr lang="en-US" dirty="0"/>
            </a:br>
            <a:endParaRPr lang="en-US" dirty="0"/>
          </a:p>
        </p:txBody>
      </p:sp>
      <p:pic>
        <p:nvPicPr>
          <p:cNvPr id="29700" name="Picture 4" descr="editing video screengrab">
            <a:extLst>
              <a:ext uri="{FF2B5EF4-FFF2-40B4-BE49-F238E27FC236}">
                <a16:creationId xmlns:a16="http://schemas.microsoft.com/office/drawing/2014/main" id="{E6850C95-0103-664D-A6DF-22679BC41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31" r="25830"/>
          <a:stretch/>
        </p:blipFill>
        <p:spPr bwMode="auto">
          <a:xfrm>
            <a:off x="-1" y="2"/>
            <a:ext cx="4635315" cy="6400798"/>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246FEC80-F621-E14D-9CB9-0FBE82D4E2A5}"/>
              </a:ext>
            </a:extLst>
          </p:cNvPr>
          <p:cNvPicPr>
            <a:picLocks noChangeAspect="1"/>
          </p:cNvPicPr>
          <p:nvPr/>
        </p:nvPicPr>
        <p:blipFill>
          <a:blip r:embed="rId5"/>
          <a:stretch>
            <a:fillRect/>
          </a:stretch>
        </p:blipFill>
        <p:spPr>
          <a:xfrm>
            <a:off x="5289753" y="2971800"/>
            <a:ext cx="5822827" cy="2236303"/>
          </a:xfrm>
          <a:prstGeom prst="rect">
            <a:avLst/>
          </a:prstGeom>
        </p:spPr>
      </p:pic>
      <p:pic>
        <p:nvPicPr>
          <p:cNvPr id="6" name="Audio 5">
            <a:hlinkClick r:id="" action="ppaction://media"/>
            <a:extLst>
              <a:ext uri="{FF2B5EF4-FFF2-40B4-BE49-F238E27FC236}">
                <a16:creationId xmlns:a16="http://schemas.microsoft.com/office/drawing/2014/main" id="{596CAEF8-861F-9B43-A30A-BC05579563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5048010"/>
      </p:ext>
    </p:extLst>
  </p:cSld>
  <p:clrMapOvr>
    <a:masterClrMapping/>
  </p:clrMapOvr>
  <mc:AlternateContent xmlns:mc="http://schemas.openxmlformats.org/markup-compatibility/2006" xmlns:p14="http://schemas.microsoft.com/office/powerpoint/2010/main">
    <mc:Choice Requires="p14">
      <p:transition spd="slow" p14:dur="2000" advTm="14566"/>
    </mc:Choice>
    <mc:Fallback xmlns="">
      <p:transition spd="slow" advTm="14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5289754" y="639097"/>
            <a:ext cx="6253317" cy="3686015"/>
          </a:xfrm>
        </p:spPr>
        <p:txBody>
          <a:bodyPr>
            <a:normAutofit/>
          </a:bodyPr>
          <a:lstStyle/>
          <a:p>
            <a:r>
              <a:rPr lang="en-US" sz="4000" dirty="0"/>
              <a:t>Lasso Regression</a:t>
            </a:r>
            <a:br>
              <a:rPr lang="en-US" dirty="0"/>
            </a:br>
            <a:br>
              <a:rPr lang="en-US" dirty="0"/>
            </a:br>
            <a:endParaRPr lang="en-US" dirty="0"/>
          </a:p>
        </p:txBody>
      </p:sp>
      <p:pic>
        <p:nvPicPr>
          <p:cNvPr id="29700" name="Picture 4" descr="editing video screengrab">
            <a:extLst>
              <a:ext uri="{FF2B5EF4-FFF2-40B4-BE49-F238E27FC236}">
                <a16:creationId xmlns:a16="http://schemas.microsoft.com/office/drawing/2014/main" id="{E6850C95-0103-664D-A6DF-22679BC41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31" r="25830"/>
          <a:stretch/>
        </p:blipFill>
        <p:spPr bwMode="auto">
          <a:xfrm>
            <a:off x="-1" y="2"/>
            <a:ext cx="4635315" cy="6400798"/>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A80C87A9-EE88-3842-B399-103FAABE334D}"/>
              </a:ext>
            </a:extLst>
          </p:cNvPr>
          <p:cNvPicPr>
            <a:picLocks noChangeAspect="1"/>
          </p:cNvPicPr>
          <p:nvPr/>
        </p:nvPicPr>
        <p:blipFill>
          <a:blip r:embed="rId5"/>
          <a:stretch>
            <a:fillRect/>
          </a:stretch>
        </p:blipFill>
        <p:spPr>
          <a:xfrm>
            <a:off x="5289753" y="2763629"/>
            <a:ext cx="6000198" cy="2329315"/>
          </a:xfrm>
          <a:prstGeom prst="rect">
            <a:avLst/>
          </a:prstGeom>
        </p:spPr>
      </p:pic>
      <p:pic>
        <p:nvPicPr>
          <p:cNvPr id="5" name="Audio 4">
            <a:hlinkClick r:id="" action="ppaction://media"/>
            <a:extLst>
              <a:ext uri="{FF2B5EF4-FFF2-40B4-BE49-F238E27FC236}">
                <a16:creationId xmlns:a16="http://schemas.microsoft.com/office/drawing/2014/main" id="{DE73B11C-852F-A541-AE8C-EE3F1E0229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50280216"/>
      </p:ext>
    </p:extLst>
  </p:cSld>
  <p:clrMapOvr>
    <a:masterClrMapping/>
  </p:clrMapOvr>
  <mc:AlternateContent xmlns:mc="http://schemas.openxmlformats.org/markup-compatibility/2006" xmlns:p14="http://schemas.microsoft.com/office/powerpoint/2010/main">
    <mc:Choice Requires="p14">
      <p:transition spd="slow" p14:dur="2000" advTm="16408"/>
    </mc:Choice>
    <mc:Fallback xmlns="">
      <p:transition spd="slow" advTm="16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5289754" y="639097"/>
            <a:ext cx="6253317" cy="3686015"/>
          </a:xfrm>
        </p:spPr>
        <p:txBody>
          <a:bodyPr>
            <a:normAutofit/>
          </a:bodyPr>
          <a:lstStyle/>
          <a:p>
            <a:r>
              <a:rPr lang="en-US" sz="4000" dirty="0"/>
              <a:t>Ridge Regression</a:t>
            </a:r>
            <a:br>
              <a:rPr lang="en-US" dirty="0"/>
            </a:br>
            <a:br>
              <a:rPr lang="en-US" dirty="0"/>
            </a:br>
            <a:endParaRPr lang="en-US" dirty="0"/>
          </a:p>
        </p:txBody>
      </p:sp>
      <p:pic>
        <p:nvPicPr>
          <p:cNvPr id="29700" name="Picture 4" descr="editing video screengrab">
            <a:extLst>
              <a:ext uri="{FF2B5EF4-FFF2-40B4-BE49-F238E27FC236}">
                <a16:creationId xmlns:a16="http://schemas.microsoft.com/office/drawing/2014/main" id="{E6850C95-0103-664D-A6DF-22679BC41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31" r="25830"/>
          <a:stretch/>
        </p:blipFill>
        <p:spPr bwMode="auto">
          <a:xfrm>
            <a:off x="-1" y="2"/>
            <a:ext cx="4635315" cy="6400798"/>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410DE295-5033-C241-A77A-B9A00180C2F8}"/>
              </a:ext>
            </a:extLst>
          </p:cNvPr>
          <p:cNvPicPr>
            <a:picLocks noChangeAspect="1"/>
          </p:cNvPicPr>
          <p:nvPr/>
        </p:nvPicPr>
        <p:blipFill>
          <a:blip r:embed="rId5"/>
          <a:stretch>
            <a:fillRect/>
          </a:stretch>
        </p:blipFill>
        <p:spPr>
          <a:xfrm>
            <a:off x="5109018" y="3098464"/>
            <a:ext cx="6609279" cy="2544417"/>
          </a:xfrm>
          <a:prstGeom prst="rect">
            <a:avLst/>
          </a:prstGeom>
        </p:spPr>
      </p:pic>
      <p:pic>
        <p:nvPicPr>
          <p:cNvPr id="3" name="Audio 2">
            <a:hlinkClick r:id="" action="ppaction://media"/>
            <a:extLst>
              <a:ext uri="{FF2B5EF4-FFF2-40B4-BE49-F238E27FC236}">
                <a16:creationId xmlns:a16="http://schemas.microsoft.com/office/drawing/2014/main" id="{8A701483-79F9-3F43-8496-24F87E286F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99145458"/>
      </p:ext>
    </p:extLst>
  </p:cSld>
  <p:clrMapOvr>
    <a:masterClrMapping/>
  </p:clrMapOvr>
  <mc:AlternateContent xmlns:mc="http://schemas.openxmlformats.org/markup-compatibility/2006" xmlns:p14="http://schemas.microsoft.com/office/powerpoint/2010/main">
    <mc:Choice Requires="p14">
      <p:transition spd="slow" p14:dur="2000" advTm="13939"/>
    </mc:Choice>
    <mc:Fallback xmlns="">
      <p:transition spd="slow" advTm="13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5289754" y="639097"/>
            <a:ext cx="6253317" cy="3686015"/>
          </a:xfrm>
        </p:spPr>
        <p:txBody>
          <a:bodyPr>
            <a:normAutofit/>
          </a:bodyPr>
          <a:lstStyle/>
          <a:p>
            <a:r>
              <a:rPr lang="en-US" sz="4000" dirty="0"/>
              <a:t>Regression Tree</a:t>
            </a:r>
            <a:br>
              <a:rPr lang="en-US" dirty="0"/>
            </a:br>
            <a:br>
              <a:rPr lang="en-US" dirty="0"/>
            </a:br>
            <a:endParaRPr lang="en-US" dirty="0"/>
          </a:p>
        </p:txBody>
      </p:sp>
      <p:pic>
        <p:nvPicPr>
          <p:cNvPr id="29700" name="Picture 4" descr="editing video screengrab">
            <a:extLst>
              <a:ext uri="{FF2B5EF4-FFF2-40B4-BE49-F238E27FC236}">
                <a16:creationId xmlns:a16="http://schemas.microsoft.com/office/drawing/2014/main" id="{E6850C95-0103-664D-A6DF-22679BC41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31" r="25830"/>
          <a:stretch/>
        </p:blipFill>
        <p:spPr bwMode="auto">
          <a:xfrm>
            <a:off x="-1" y="2"/>
            <a:ext cx="4635315" cy="6400798"/>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B82DC41F-F444-EB48-A025-7A63A7419DA6}"/>
              </a:ext>
            </a:extLst>
          </p:cNvPr>
          <p:cNvPicPr>
            <a:picLocks noChangeAspect="1"/>
          </p:cNvPicPr>
          <p:nvPr/>
        </p:nvPicPr>
        <p:blipFill>
          <a:blip r:embed="rId5"/>
          <a:stretch>
            <a:fillRect/>
          </a:stretch>
        </p:blipFill>
        <p:spPr>
          <a:xfrm>
            <a:off x="5289753" y="2609508"/>
            <a:ext cx="6350004" cy="2449510"/>
          </a:xfrm>
          <a:prstGeom prst="rect">
            <a:avLst/>
          </a:prstGeom>
        </p:spPr>
      </p:pic>
      <p:pic>
        <p:nvPicPr>
          <p:cNvPr id="3" name="Audio 2">
            <a:hlinkClick r:id="" action="ppaction://media"/>
            <a:extLst>
              <a:ext uri="{FF2B5EF4-FFF2-40B4-BE49-F238E27FC236}">
                <a16:creationId xmlns:a16="http://schemas.microsoft.com/office/drawing/2014/main" id="{2A765ACB-D919-024E-96EE-1A6899999D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3135756"/>
      </p:ext>
    </p:extLst>
  </p:cSld>
  <p:clrMapOvr>
    <a:masterClrMapping/>
  </p:clrMapOvr>
  <mc:AlternateContent xmlns:mc="http://schemas.openxmlformats.org/markup-compatibility/2006" xmlns:p14="http://schemas.microsoft.com/office/powerpoint/2010/main">
    <mc:Choice Requires="p14">
      <p:transition spd="slow" p14:dur="2000" advTm="15382"/>
    </mc:Choice>
    <mc:Fallback xmlns="">
      <p:transition spd="slow" advTm="15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5289754" y="639097"/>
            <a:ext cx="6253317" cy="3686015"/>
          </a:xfrm>
        </p:spPr>
        <p:txBody>
          <a:bodyPr>
            <a:normAutofit/>
          </a:bodyPr>
          <a:lstStyle/>
          <a:p>
            <a:r>
              <a:rPr lang="en-US" sz="4000" dirty="0"/>
              <a:t>Random Forest</a:t>
            </a:r>
            <a:br>
              <a:rPr lang="en-US" dirty="0"/>
            </a:br>
            <a:br>
              <a:rPr lang="en-US" dirty="0"/>
            </a:br>
            <a:endParaRPr lang="en-US" dirty="0"/>
          </a:p>
        </p:txBody>
      </p:sp>
      <p:pic>
        <p:nvPicPr>
          <p:cNvPr id="29700" name="Picture 4" descr="editing video screengrab">
            <a:extLst>
              <a:ext uri="{FF2B5EF4-FFF2-40B4-BE49-F238E27FC236}">
                <a16:creationId xmlns:a16="http://schemas.microsoft.com/office/drawing/2014/main" id="{E6850C95-0103-664D-A6DF-22679BC41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31" r="25830"/>
          <a:stretch/>
        </p:blipFill>
        <p:spPr bwMode="auto">
          <a:xfrm>
            <a:off x="-1" y="2"/>
            <a:ext cx="4635315" cy="6400798"/>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2B3C4F2-07BE-CE48-9B78-16E65A3D6F35}"/>
              </a:ext>
            </a:extLst>
          </p:cNvPr>
          <p:cNvPicPr>
            <a:picLocks noChangeAspect="1"/>
          </p:cNvPicPr>
          <p:nvPr/>
        </p:nvPicPr>
        <p:blipFill>
          <a:blip r:embed="rId5"/>
          <a:stretch>
            <a:fillRect/>
          </a:stretch>
        </p:blipFill>
        <p:spPr>
          <a:xfrm>
            <a:off x="5211141" y="2638838"/>
            <a:ext cx="6280088" cy="2499691"/>
          </a:xfrm>
          <a:prstGeom prst="rect">
            <a:avLst/>
          </a:prstGeom>
        </p:spPr>
      </p:pic>
      <p:pic>
        <p:nvPicPr>
          <p:cNvPr id="3" name="Audio 2">
            <a:hlinkClick r:id="" action="ppaction://media"/>
            <a:extLst>
              <a:ext uri="{FF2B5EF4-FFF2-40B4-BE49-F238E27FC236}">
                <a16:creationId xmlns:a16="http://schemas.microsoft.com/office/drawing/2014/main" id="{354933C2-97BF-4E45-A926-4B1D3F3223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92157573"/>
      </p:ext>
    </p:extLst>
  </p:cSld>
  <p:clrMapOvr>
    <a:masterClrMapping/>
  </p:clrMapOvr>
  <mc:AlternateContent xmlns:mc="http://schemas.openxmlformats.org/markup-compatibility/2006" xmlns:p14="http://schemas.microsoft.com/office/powerpoint/2010/main">
    <mc:Choice Requires="p14">
      <p:transition spd="slow" p14:dur="2000" advTm="11493"/>
    </mc:Choice>
    <mc:Fallback xmlns="">
      <p:transition spd="slow" advTm="11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85B287-C2E9-8F42-9E23-5B673E6CD325}"/>
              </a:ext>
            </a:extLst>
          </p:cNvPr>
          <p:cNvSpPr>
            <a:spLocks noGrp="1"/>
          </p:cNvSpPr>
          <p:nvPr>
            <p:ph type="title"/>
          </p:nvPr>
        </p:nvSpPr>
        <p:spPr>
          <a:xfrm>
            <a:off x="1097280" y="286603"/>
            <a:ext cx="10058400" cy="1450757"/>
          </a:xfrm>
        </p:spPr>
        <p:txBody>
          <a:bodyPr>
            <a:normAutofit/>
          </a:bodyPr>
          <a:lstStyle/>
          <a:p>
            <a:r>
              <a:rPr lang="en-US" dirty="0"/>
              <a:t>Summary Metrics Table of Each Model</a:t>
            </a:r>
          </a:p>
        </p:txBody>
      </p:sp>
      <p:cxnSp>
        <p:nvCxnSpPr>
          <p:cNvPr id="19" name="Straight Connector 18">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FD2FD60C-C7BE-494F-AB7C-01586ADABA9B}"/>
              </a:ext>
            </a:extLst>
          </p:cNvPr>
          <p:cNvPicPr>
            <a:picLocks noGrp="1" noChangeAspect="1"/>
          </p:cNvPicPr>
          <p:nvPr>
            <p:ph idx="1"/>
          </p:nvPr>
        </p:nvPicPr>
        <p:blipFill>
          <a:blip r:embed="rId4"/>
          <a:stretch>
            <a:fillRect/>
          </a:stretch>
        </p:blipFill>
        <p:spPr>
          <a:xfrm>
            <a:off x="2047459" y="2457113"/>
            <a:ext cx="7719801" cy="3049145"/>
          </a:xfrm>
          <a:prstGeom prst="rect">
            <a:avLst/>
          </a:prstGeom>
        </p:spPr>
      </p:pic>
      <p:pic>
        <p:nvPicPr>
          <p:cNvPr id="3" name="Audio 2">
            <a:hlinkClick r:id="" action="ppaction://media"/>
            <a:extLst>
              <a:ext uri="{FF2B5EF4-FFF2-40B4-BE49-F238E27FC236}">
                <a16:creationId xmlns:a16="http://schemas.microsoft.com/office/drawing/2014/main" id="{2DB305D5-8793-CE4E-BF44-B2BCE3216A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64316620"/>
      </p:ext>
    </p:extLst>
  </p:cSld>
  <p:clrMapOvr>
    <a:masterClrMapping/>
  </p:clrMapOvr>
  <mc:AlternateContent xmlns:mc="http://schemas.openxmlformats.org/markup-compatibility/2006" xmlns:p14="http://schemas.microsoft.com/office/powerpoint/2010/main">
    <mc:Choice Requires="p14">
      <p:transition spd="slow" p14:dur="2000" advTm="81068"/>
    </mc:Choice>
    <mc:Fallback xmlns="">
      <p:transition spd="slow" advTm="81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8" name="Rectangle 70">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484814" y="640080"/>
            <a:ext cx="3659246" cy="2850319"/>
          </a:xfrm>
        </p:spPr>
        <p:txBody>
          <a:bodyPr>
            <a:normAutofit/>
          </a:bodyPr>
          <a:lstStyle/>
          <a:p>
            <a:r>
              <a:rPr lang="en-US" sz="3000" dirty="0">
                <a:solidFill>
                  <a:srgbClr val="FFFFFF"/>
                </a:solidFill>
              </a:rPr>
              <a:t>PROBLEM TO BE SOLVED</a:t>
            </a:r>
            <a:br>
              <a:rPr lang="en-US" sz="3000" dirty="0">
                <a:solidFill>
                  <a:srgbClr val="FFFFFF"/>
                </a:solidFill>
              </a:rPr>
            </a:br>
            <a:br>
              <a:rPr lang="en-US" sz="3000" dirty="0">
                <a:solidFill>
                  <a:srgbClr val="FFFFFF"/>
                </a:solidFill>
              </a:rPr>
            </a:br>
            <a:endParaRPr lang="en-US" sz="3000" dirty="0">
              <a:solidFill>
                <a:srgbClr val="FFFFFF"/>
              </a:solidFill>
            </a:endParaRPr>
          </a:p>
        </p:txBody>
      </p:sp>
      <p:sp>
        <p:nvSpPr>
          <p:cNvPr id="3" name="Subtitle 2">
            <a:extLst>
              <a:ext uri="{FF2B5EF4-FFF2-40B4-BE49-F238E27FC236}">
                <a16:creationId xmlns:a16="http://schemas.microsoft.com/office/drawing/2014/main" id="{5E24F9B0-792F-094E-A35C-513DFC3FCC09}"/>
              </a:ext>
            </a:extLst>
          </p:cNvPr>
          <p:cNvSpPr>
            <a:spLocks noGrp="1"/>
          </p:cNvSpPr>
          <p:nvPr>
            <p:ph type="subTitle" idx="1"/>
          </p:nvPr>
        </p:nvSpPr>
        <p:spPr>
          <a:xfrm>
            <a:off x="484813" y="3812134"/>
            <a:ext cx="4150281" cy="2349823"/>
          </a:xfrm>
        </p:spPr>
        <p:txBody>
          <a:bodyPr>
            <a:normAutofit fontScale="92500" lnSpcReduction="10000"/>
          </a:bodyPr>
          <a:lstStyle/>
          <a:p>
            <a:pPr marL="285750" indent="-285750">
              <a:buFont typeface="Arial" panose="020B0604020202020204" pitchFamily="34" charset="0"/>
              <a:buChar char="•"/>
            </a:pPr>
            <a:r>
              <a:rPr lang="en-US" sz="1800" dirty="0">
                <a:solidFill>
                  <a:srgbClr val="FFFFFF"/>
                </a:solidFill>
              </a:rPr>
              <a:t>HIGH MARKET PRICE</a:t>
            </a:r>
          </a:p>
          <a:p>
            <a:pPr marL="285750" indent="-285750">
              <a:buFont typeface="Arial" panose="020B0604020202020204" pitchFamily="34" charset="0"/>
              <a:buChar char="•"/>
            </a:pPr>
            <a:r>
              <a:rPr lang="en-US" sz="1800" dirty="0">
                <a:solidFill>
                  <a:srgbClr val="FFFFFF"/>
                </a:solidFill>
              </a:rPr>
              <a:t>MEDIAN HOUSEHOLD INCOME</a:t>
            </a:r>
          </a:p>
          <a:p>
            <a:pPr marL="285750" indent="-285750">
              <a:buFont typeface="Arial" panose="020B0604020202020204" pitchFamily="34" charset="0"/>
              <a:buChar char="•"/>
            </a:pPr>
            <a:r>
              <a:rPr lang="en-US" sz="1800" dirty="0">
                <a:solidFill>
                  <a:srgbClr val="FFFFFF"/>
                </a:solidFill>
              </a:rPr>
              <a:t>AFFORABLE HOUSINGING</a:t>
            </a:r>
          </a:p>
          <a:p>
            <a:pPr marL="285750" indent="-285750">
              <a:buFont typeface="Arial" panose="020B0604020202020204" pitchFamily="34" charset="0"/>
              <a:buChar char="•"/>
            </a:pPr>
            <a:r>
              <a:rPr lang="en-US" sz="1800" dirty="0">
                <a:solidFill>
                  <a:srgbClr val="FFFFFF"/>
                </a:solidFill>
              </a:rPr>
              <a:t>INVESTMENTS opportunity </a:t>
            </a:r>
          </a:p>
        </p:txBody>
      </p:sp>
      <p:cxnSp>
        <p:nvCxnSpPr>
          <p:cNvPr id="11269" name="Straight Connector 72">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266" name="Picture 2" descr="grayscale photo of person holding flower">
            <a:extLst>
              <a:ext uri="{FF2B5EF4-FFF2-40B4-BE49-F238E27FC236}">
                <a16:creationId xmlns:a16="http://schemas.microsoft.com/office/drawing/2014/main" id="{DEBAB445-80FC-564E-9142-AF993C21DA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80" r="13343"/>
          <a:stretch/>
        </p:blipFill>
        <p:spPr bwMode="auto">
          <a:xfrm>
            <a:off x="4635095" y="10"/>
            <a:ext cx="7556889"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753FD041-25FA-154D-97A0-5B1BD5CD3E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39763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761"/>
    </mc:Choice>
    <mc:Fallback xmlns="">
      <p:transition spd="slow" advTm="10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79B6D-A798-1E4F-93B5-6FB315C4B1FA}"/>
              </a:ext>
            </a:extLst>
          </p:cNvPr>
          <p:cNvPicPr>
            <a:picLocks noChangeAspect="1"/>
          </p:cNvPicPr>
          <p:nvPr/>
        </p:nvPicPr>
        <p:blipFill>
          <a:blip r:embed="rId4"/>
          <a:stretch>
            <a:fillRect/>
          </a:stretch>
        </p:blipFill>
        <p:spPr>
          <a:xfrm>
            <a:off x="2535225" y="397165"/>
            <a:ext cx="7121550" cy="5556374"/>
          </a:xfrm>
          <a:prstGeom prst="rect">
            <a:avLst/>
          </a:prstGeom>
        </p:spPr>
      </p:pic>
      <p:pic>
        <p:nvPicPr>
          <p:cNvPr id="3" name="Audio 2">
            <a:hlinkClick r:id="" action="ppaction://media"/>
            <a:extLst>
              <a:ext uri="{FF2B5EF4-FFF2-40B4-BE49-F238E27FC236}">
                <a16:creationId xmlns:a16="http://schemas.microsoft.com/office/drawing/2014/main" id="{294180DB-88C7-F04D-8104-42BC4A1E07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41681603"/>
      </p:ext>
    </p:extLst>
  </p:cSld>
  <p:clrMapOvr>
    <a:masterClrMapping/>
  </p:clrMapOvr>
  <mc:AlternateContent xmlns:mc="http://schemas.openxmlformats.org/markup-compatibility/2006" xmlns:p14="http://schemas.microsoft.com/office/powerpoint/2010/main">
    <mc:Choice Requires="p14">
      <p:transition spd="slow" p14:dur="2000" advTm="29710"/>
    </mc:Choice>
    <mc:Fallback xmlns="">
      <p:transition spd="slow" advTm="29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A7A3B5-714D-1A48-A902-B0C60F2BF505}"/>
              </a:ext>
            </a:extLst>
          </p:cNvPr>
          <p:cNvPicPr>
            <a:picLocks noChangeAspect="1"/>
          </p:cNvPicPr>
          <p:nvPr/>
        </p:nvPicPr>
        <p:blipFill>
          <a:blip r:embed="rId4"/>
          <a:stretch>
            <a:fillRect/>
          </a:stretch>
        </p:blipFill>
        <p:spPr>
          <a:xfrm>
            <a:off x="1178832" y="367748"/>
            <a:ext cx="9834336" cy="5581650"/>
          </a:xfrm>
          <a:prstGeom prst="rect">
            <a:avLst/>
          </a:prstGeom>
        </p:spPr>
      </p:pic>
      <p:pic>
        <p:nvPicPr>
          <p:cNvPr id="3" name="Audio 2">
            <a:hlinkClick r:id="" action="ppaction://media"/>
            <a:extLst>
              <a:ext uri="{FF2B5EF4-FFF2-40B4-BE49-F238E27FC236}">
                <a16:creationId xmlns:a16="http://schemas.microsoft.com/office/drawing/2014/main" id="{8398DE7B-9EF3-654F-8A3A-F73127063A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7850983"/>
      </p:ext>
    </p:extLst>
  </p:cSld>
  <p:clrMapOvr>
    <a:masterClrMapping/>
  </p:clrMapOvr>
  <mc:AlternateContent xmlns:mc="http://schemas.openxmlformats.org/markup-compatibility/2006" xmlns:p14="http://schemas.microsoft.com/office/powerpoint/2010/main">
    <mc:Choice Requires="p14">
      <p:transition spd="slow" p14:dur="2000" advTm="47245"/>
    </mc:Choice>
    <mc:Fallback xmlns="">
      <p:transition spd="slow" advTm="47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85B287-C2E9-8F42-9E23-5B673E6CD325}"/>
              </a:ext>
            </a:extLst>
          </p:cNvPr>
          <p:cNvSpPr>
            <a:spLocks noGrp="1"/>
          </p:cNvSpPr>
          <p:nvPr>
            <p:ph type="title"/>
          </p:nvPr>
        </p:nvSpPr>
        <p:spPr>
          <a:xfrm>
            <a:off x="990932" y="286603"/>
            <a:ext cx="6750987" cy="1450757"/>
          </a:xfrm>
        </p:spPr>
        <p:txBody>
          <a:bodyPr>
            <a:normAutofit/>
          </a:bodyPr>
          <a:lstStyle/>
          <a:p>
            <a:r>
              <a:rPr lang="en-US"/>
              <a:t>Results for equation MedianPriceSold</a:t>
            </a:r>
            <a:endParaRPr lang="en-US" dirty="0">
              <a:solidFill>
                <a:schemeClr val="accent1"/>
              </a:solidFill>
            </a:endParaRPr>
          </a:p>
        </p:txBody>
      </p:sp>
      <p:pic>
        <p:nvPicPr>
          <p:cNvPr id="4" name="Content Placeholder 3">
            <a:extLst>
              <a:ext uri="{FF2B5EF4-FFF2-40B4-BE49-F238E27FC236}">
                <a16:creationId xmlns:a16="http://schemas.microsoft.com/office/drawing/2014/main" id="{0D01D8F6-3192-6F47-8530-AC7A426B3FAC}"/>
              </a:ext>
            </a:extLst>
          </p:cNvPr>
          <p:cNvPicPr>
            <a:picLocks noGrp="1" noChangeAspect="1"/>
          </p:cNvPicPr>
          <p:nvPr>
            <p:ph idx="1"/>
          </p:nvPr>
        </p:nvPicPr>
        <p:blipFill>
          <a:blip r:embed="rId4"/>
          <a:stretch>
            <a:fillRect/>
          </a:stretch>
        </p:blipFill>
        <p:spPr>
          <a:xfrm>
            <a:off x="1044575" y="2313915"/>
            <a:ext cx="6697663" cy="3265220"/>
          </a:xfrm>
          <a:prstGeom prst="rect">
            <a:avLst/>
          </a:prstGeom>
        </p:spPr>
      </p:pic>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1"/>
            <a:ext cx="4050791"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0FA2369-10B3-4A99-93ED-036A92FD9C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752" name="Picture 8" descr="low angle view of building">
            <a:extLst>
              <a:ext uri="{FF2B5EF4-FFF2-40B4-BE49-F238E27FC236}">
                <a16:creationId xmlns:a16="http://schemas.microsoft.com/office/drawing/2014/main" id="{432312C1-340C-3B4A-8510-F7431C87E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4150" y="0"/>
            <a:ext cx="9639893" cy="6429572"/>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19667B42-0367-7F4F-85B7-0BE0287650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76325532"/>
      </p:ext>
    </p:extLst>
  </p:cSld>
  <p:clrMapOvr>
    <a:masterClrMapping/>
  </p:clrMapOvr>
  <mc:AlternateContent xmlns:mc="http://schemas.openxmlformats.org/markup-compatibility/2006" xmlns:p14="http://schemas.microsoft.com/office/powerpoint/2010/main">
    <mc:Choice Requires="p14">
      <p:transition spd="slow" p14:dur="2000" advTm="19142"/>
    </mc:Choice>
    <mc:Fallback xmlns="">
      <p:transition spd="slow" advTm="19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85B287-C2E9-8F42-9E23-5B673E6CD325}"/>
              </a:ext>
            </a:extLst>
          </p:cNvPr>
          <p:cNvSpPr>
            <a:spLocks noGrp="1"/>
          </p:cNvSpPr>
          <p:nvPr>
            <p:ph type="title"/>
          </p:nvPr>
        </p:nvSpPr>
        <p:spPr>
          <a:xfrm>
            <a:off x="990932" y="286603"/>
            <a:ext cx="6750987" cy="1450757"/>
          </a:xfrm>
        </p:spPr>
        <p:txBody>
          <a:bodyPr>
            <a:normAutofit/>
          </a:bodyPr>
          <a:lstStyle/>
          <a:p>
            <a:r>
              <a:rPr lang="en-US" dirty="0"/>
              <a:t>Results for equation </a:t>
            </a:r>
            <a:r>
              <a:rPr lang="en-US" dirty="0" err="1"/>
              <a:t>MedianMortgageRate</a:t>
            </a:r>
            <a:endParaRPr lang="en-US" dirty="0">
              <a:solidFill>
                <a:schemeClr val="accent1"/>
              </a:solidFill>
            </a:endParaRPr>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1"/>
            <a:ext cx="4050791"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0FA2369-10B3-4A99-93ED-036A92FD9C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a:extLst>
              <a:ext uri="{FF2B5EF4-FFF2-40B4-BE49-F238E27FC236}">
                <a16:creationId xmlns:a16="http://schemas.microsoft.com/office/drawing/2014/main" id="{F09AA637-50C7-8840-A002-4E8DE4B45862}"/>
              </a:ext>
            </a:extLst>
          </p:cNvPr>
          <p:cNvPicPr>
            <a:picLocks noGrp="1" noChangeAspect="1"/>
          </p:cNvPicPr>
          <p:nvPr>
            <p:ph idx="1"/>
          </p:nvPr>
        </p:nvPicPr>
        <p:blipFill>
          <a:blip r:embed="rId4"/>
          <a:stretch>
            <a:fillRect/>
          </a:stretch>
        </p:blipFill>
        <p:spPr>
          <a:xfrm>
            <a:off x="321439" y="2118139"/>
            <a:ext cx="7621596" cy="3760788"/>
          </a:xfrm>
          <a:prstGeom prst="rect">
            <a:avLst/>
          </a:prstGeom>
        </p:spPr>
      </p:pic>
      <p:pic>
        <p:nvPicPr>
          <p:cNvPr id="11" name="Picture 8" descr="low angle view of building">
            <a:extLst>
              <a:ext uri="{FF2B5EF4-FFF2-40B4-BE49-F238E27FC236}">
                <a16:creationId xmlns:a16="http://schemas.microsoft.com/office/drawing/2014/main" id="{8FBAC835-AEDB-B043-8894-89179E11A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4150" y="0"/>
            <a:ext cx="9639893" cy="6429572"/>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6C472D91-D3E1-1E46-A05D-2AD50255A3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91515653"/>
      </p:ext>
    </p:extLst>
  </p:cSld>
  <p:clrMapOvr>
    <a:masterClrMapping/>
  </p:clrMapOvr>
  <mc:AlternateContent xmlns:mc="http://schemas.openxmlformats.org/markup-compatibility/2006" xmlns:p14="http://schemas.microsoft.com/office/powerpoint/2010/main">
    <mc:Choice Requires="p14">
      <p:transition spd="slow" p14:dur="2000" advTm="11256"/>
    </mc:Choice>
    <mc:Fallback xmlns="">
      <p:transition spd="slow" advTm="11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85B287-C2E9-8F42-9E23-5B673E6CD325}"/>
              </a:ext>
            </a:extLst>
          </p:cNvPr>
          <p:cNvSpPr>
            <a:spLocks noGrp="1"/>
          </p:cNvSpPr>
          <p:nvPr>
            <p:ph type="title"/>
          </p:nvPr>
        </p:nvSpPr>
        <p:spPr>
          <a:xfrm>
            <a:off x="990932" y="286603"/>
            <a:ext cx="6750987" cy="1450757"/>
          </a:xfrm>
        </p:spPr>
        <p:txBody>
          <a:bodyPr>
            <a:normAutofit/>
          </a:bodyPr>
          <a:lstStyle/>
          <a:p>
            <a:r>
              <a:rPr lang="en-US" dirty="0"/>
              <a:t>Results for equation UnemploymentRate</a:t>
            </a:r>
            <a:endParaRPr lang="en-US" dirty="0">
              <a:solidFill>
                <a:schemeClr val="accent1"/>
              </a:solidFill>
            </a:endParaRPr>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1"/>
            <a:ext cx="4050791"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0FA2369-10B3-4A99-93ED-036A92FD9C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a:extLst>
              <a:ext uri="{FF2B5EF4-FFF2-40B4-BE49-F238E27FC236}">
                <a16:creationId xmlns:a16="http://schemas.microsoft.com/office/drawing/2014/main" id="{7841E520-34F2-5E46-8E3C-76DB6AC1BC8A}"/>
              </a:ext>
            </a:extLst>
          </p:cNvPr>
          <p:cNvPicPr>
            <a:picLocks noGrp="1" noChangeAspect="1"/>
          </p:cNvPicPr>
          <p:nvPr>
            <p:ph idx="1"/>
          </p:nvPr>
        </p:nvPicPr>
        <p:blipFill>
          <a:blip r:embed="rId4"/>
          <a:stretch>
            <a:fillRect/>
          </a:stretch>
        </p:blipFill>
        <p:spPr>
          <a:xfrm>
            <a:off x="454877" y="2023963"/>
            <a:ext cx="7357280" cy="3542394"/>
          </a:xfrm>
          <a:prstGeom prst="rect">
            <a:avLst/>
          </a:prstGeom>
        </p:spPr>
      </p:pic>
      <p:pic>
        <p:nvPicPr>
          <p:cNvPr id="11" name="Picture 8" descr="low angle view of building">
            <a:extLst>
              <a:ext uri="{FF2B5EF4-FFF2-40B4-BE49-F238E27FC236}">
                <a16:creationId xmlns:a16="http://schemas.microsoft.com/office/drawing/2014/main" id="{5E3FE5A8-BD1F-F14E-995A-DD9A588A52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4150" y="0"/>
            <a:ext cx="9639893" cy="6429572"/>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20E2773F-120B-C548-9C96-0A9ED48402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45312961"/>
      </p:ext>
    </p:extLst>
  </p:cSld>
  <p:clrMapOvr>
    <a:masterClrMapping/>
  </p:clrMapOvr>
  <mc:AlternateContent xmlns:mc="http://schemas.openxmlformats.org/markup-compatibility/2006" xmlns:p14="http://schemas.microsoft.com/office/powerpoint/2010/main">
    <mc:Choice Requires="p14">
      <p:transition spd="slow" p14:dur="2000" advTm="19355"/>
    </mc:Choice>
    <mc:Fallback xmlns="">
      <p:transition spd="slow" advTm="19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85B287-C2E9-8F42-9E23-5B673E6CD325}"/>
              </a:ext>
            </a:extLst>
          </p:cNvPr>
          <p:cNvSpPr>
            <a:spLocks noGrp="1"/>
          </p:cNvSpPr>
          <p:nvPr>
            <p:ph type="title"/>
          </p:nvPr>
        </p:nvSpPr>
        <p:spPr>
          <a:xfrm>
            <a:off x="1097280" y="286603"/>
            <a:ext cx="10058400" cy="1450757"/>
          </a:xfrm>
        </p:spPr>
        <p:txBody>
          <a:bodyPr>
            <a:normAutofit/>
          </a:bodyPr>
          <a:lstStyle/>
          <a:p>
            <a:r>
              <a:rPr lang="en-US" dirty="0"/>
              <a:t>Correlation matrix of residuals</a:t>
            </a:r>
          </a:p>
        </p:txBody>
      </p:sp>
      <p:cxnSp>
        <p:nvCxnSpPr>
          <p:cNvPr id="19" name="Straight Connector 18">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able 6">
            <a:extLst>
              <a:ext uri="{FF2B5EF4-FFF2-40B4-BE49-F238E27FC236}">
                <a16:creationId xmlns:a16="http://schemas.microsoft.com/office/drawing/2014/main" id="{CA7A8AF3-5B21-304F-8B86-0A2D1073B7FA}"/>
              </a:ext>
            </a:extLst>
          </p:cNvPr>
          <p:cNvGraphicFramePr>
            <a:graphicFrameLocks noGrp="1"/>
          </p:cNvGraphicFramePr>
          <p:nvPr>
            <p:ph idx="1"/>
            <p:extLst>
              <p:ext uri="{D42A27DB-BD31-4B8C-83A1-F6EECF244321}">
                <p14:modId xmlns:p14="http://schemas.microsoft.com/office/powerpoint/2010/main" val="3969511135"/>
              </p:ext>
            </p:extLst>
          </p:nvPr>
        </p:nvGraphicFramePr>
        <p:xfrm>
          <a:off x="601715" y="2543556"/>
          <a:ext cx="11292111" cy="3051048"/>
        </p:xfrm>
        <a:graphic>
          <a:graphicData uri="http://schemas.openxmlformats.org/drawingml/2006/table">
            <a:tbl>
              <a:tblPr firstRow="1" bandRow="1">
                <a:tableStyleId>{5C22544A-7EE6-4342-B048-85BDC9FD1C3A}</a:tableStyleId>
              </a:tblPr>
              <a:tblGrid>
                <a:gridCol w="3204506">
                  <a:extLst>
                    <a:ext uri="{9D8B030D-6E8A-4147-A177-3AD203B41FA5}">
                      <a16:colId xmlns:a16="http://schemas.microsoft.com/office/drawing/2014/main" val="4160216898"/>
                    </a:ext>
                  </a:extLst>
                </a:gridCol>
                <a:gridCol w="2469465">
                  <a:extLst>
                    <a:ext uri="{9D8B030D-6E8A-4147-A177-3AD203B41FA5}">
                      <a16:colId xmlns:a16="http://schemas.microsoft.com/office/drawing/2014/main" val="3654295774"/>
                    </a:ext>
                  </a:extLst>
                </a:gridCol>
                <a:gridCol w="3038516">
                  <a:extLst>
                    <a:ext uri="{9D8B030D-6E8A-4147-A177-3AD203B41FA5}">
                      <a16:colId xmlns:a16="http://schemas.microsoft.com/office/drawing/2014/main" val="811687373"/>
                    </a:ext>
                  </a:extLst>
                </a:gridCol>
                <a:gridCol w="2579624">
                  <a:extLst>
                    <a:ext uri="{9D8B030D-6E8A-4147-A177-3AD203B41FA5}">
                      <a16:colId xmlns:a16="http://schemas.microsoft.com/office/drawing/2014/main" val="2968972419"/>
                    </a:ext>
                  </a:extLst>
                </a:gridCol>
              </a:tblGrid>
              <a:tr h="838200">
                <a:tc>
                  <a:txBody>
                    <a:bodyPr/>
                    <a:lstStyle/>
                    <a:p>
                      <a:endParaRPr lang="en-US" sz="700"/>
                    </a:p>
                  </a:txBody>
                  <a:tcPr marL="167640" marR="167640" marT="83820" marB="83820"/>
                </a:tc>
                <a:tc>
                  <a:txBody>
                    <a:bodyPr/>
                    <a:lstStyle/>
                    <a:p>
                      <a:r>
                        <a:rPr lang="en-US" sz="1800" dirty="0" err="1"/>
                        <a:t>MedianPriceSold</a:t>
                      </a:r>
                      <a:endParaRPr lang="en-US" sz="1800" dirty="0"/>
                    </a:p>
                  </a:txBody>
                  <a:tcPr marL="167640" marR="167640" marT="83820" marB="83820"/>
                </a:tc>
                <a:tc>
                  <a:txBody>
                    <a:bodyPr/>
                    <a:lstStyle/>
                    <a:p>
                      <a:r>
                        <a:rPr lang="en-US" sz="1800" dirty="0" err="1"/>
                        <a:t>MedianMortgageRate</a:t>
                      </a:r>
                      <a:endParaRPr lang="en-US" sz="1800" dirty="0"/>
                    </a:p>
                  </a:txBody>
                  <a:tcPr marL="167640" marR="167640" marT="83820" marB="83820"/>
                </a:tc>
                <a:tc>
                  <a:txBody>
                    <a:bodyPr/>
                    <a:lstStyle/>
                    <a:p>
                      <a:r>
                        <a:rPr lang="en-US" sz="1800" dirty="0"/>
                        <a:t>UnemploymentRate</a:t>
                      </a:r>
                    </a:p>
                  </a:txBody>
                  <a:tcPr marL="167640" marR="167640" marT="83820" marB="83820"/>
                </a:tc>
                <a:extLst>
                  <a:ext uri="{0D108BD9-81ED-4DB2-BD59-A6C34878D82A}">
                    <a16:rowId xmlns:a16="http://schemas.microsoft.com/office/drawing/2014/main" val="3999254790"/>
                  </a:ext>
                </a:extLst>
              </a:tr>
              <a:tr h="737616">
                <a:tc>
                  <a:txBody>
                    <a:bodyPr/>
                    <a:lstStyle/>
                    <a:p>
                      <a:r>
                        <a:rPr lang="en-US" sz="2000"/>
                        <a:t>MedianPriceSold</a:t>
                      </a:r>
                    </a:p>
                  </a:txBody>
                  <a:tcPr marL="167640" marR="167640" marT="83820" marB="83820"/>
                </a:tc>
                <a:tc>
                  <a:txBody>
                    <a:bodyPr/>
                    <a:lstStyle/>
                    <a:p>
                      <a:r>
                        <a:rPr lang="en-US" dirty="0"/>
                        <a:t>1.000000</a:t>
                      </a:r>
                      <a:endParaRPr lang="en-US" sz="3300" dirty="0"/>
                    </a:p>
                  </a:txBody>
                  <a:tcPr marL="167640" marR="167640" marT="83820" marB="83820"/>
                </a:tc>
                <a:tc>
                  <a:txBody>
                    <a:bodyPr/>
                    <a:lstStyle/>
                    <a:p>
                      <a:r>
                        <a:rPr lang="en-US" dirty="0"/>
                        <a:t>- 0.072780</a:t>
                      </a:r>
                      <a:endParaRPr lang="en-US" sz="3300" dirty="0"/>
                    </a:p>
                  </a:txBody>
                  <a:tcPr marL="167640" marR="167640" marT="83820" marB="83820"/>
                </a:tc>
                <a:tc>
                  <a:txBody>
                    <a:bodyPr/>
                    <a:lstStyle/>
                    <a:p>
                      <a:r>
                        <a:rPr lang="en-US" dirty="0"/>
                        <a:t>0.289204</a:t>
                      </a:r>
                      <a:endParaRPr lang="en-US" sz="3300" dirty="0"/>
                    </a:p>
                  </a:txBody>
                  <a:tcPr marL="167640" marR="167640" marT="83820" marB="83820"/>
                </a:tc>
                <a:extLst>
                  <a:ext uri="{0D108BD9-81ED-4DB2-BD59-A6C34878D82A}">
                    <a16:rowId xmlns:a16="http://schemas.microsoft.com/office/drawing/2014/main" val="1948085002"/>
                  </a:ext>
                </a:extLst>
              </a:tr>
              <a:tr h="737616">
                <a:tc>
                  <a:txBody>
                    <a:bodyPr/>
                    <a:lstStyle/>
                    <a:p>
                      <a:r>
                        <a:rPr lang="en-US" sz="2000"/>
                        <a:t>MedianMortgageRate</a:t>
                      </a:r>
                    </a:p>
                  </a:txBody>
                  <a:tcPr marL="167640" marR="167640" marT="83820" marB="83820"/>
                </a:tc>
                <a:tc>
                  <a:txBody>
                    <a:bodyPr/>
                    <a:lstStyle/>
                    <a:p>
                      <a:pPr marL="0" algn="l" defTabSz="914400" rtl="0" eaLnBrk="1" latinLnBrk="0" hangingPunct="1"/>
                      <a:r>
                        <a:rPr lang="en-US" sz="1800" kern="1200" dirty="0">
                          <a:solidFill>
                            <a:schemeClr val="dk1"/>
                          </a:solidFill>
                          <a:latin typeface="+mn-lt"/>
                          <a:ea typeface="+mn-ea"/>
                          <a:cs typeface="+mn-cs"/>
                        </a:rPr>
                        <a:t>-0.072780</a:t>
                      </a:r>
                    </a:p>
                  </a:txBody>
                  <a:tcPr marL="167640" marR="167640" marT="83820" marB="83820"/>
                </a:tc>
                <a:tc>
                  <a:txBody>
                    <a:bodyPr/>
                    <a:lstStyle/>
                    <a:p>
                      <a:pPr marL="0" algn="l" defTabSz="914400" rtl="0" eaLnBrk="1" latinLnBrk="0" hangingPunct="1"/>
                      <a:r>
                        <a:rPr lang="en-US" sz="1800" kern="1200" dirty="0">
                          <a:solidFill>
                            <a:schemeClr val="dk1"/>
                          </a:solidFill>
                          <a:latin typeface="+mn-lt"/>
                          <a:ea typeface="+mn-ea"/>
                          <a:cs typeface="+mn-cs"/>
                        </a:rPr>
                        <a:t>1.000000</a:t>
                      </a:r>
                    </a:p>
                  </a:txBody>
                  <a:tcPr marL="167640" marR="167640" marT="83820" marB="83820"/>
                </a:tc>
                <a:tc>
                  <a:txBody>
                    <a:bodyPr/>
                    <a:lstStyle/>
                    <a:p>
                      <a:pPr marL="0" algn="l" defTabSz="914400" rtl="0" eaLnBrk="1" latinLnBrk="0" hangingPunct="1"/>
                      <a:r>
                        <a:rPr lang="en-US" sz="1800" kern="1200" dirty="0">
                          <a:solidFill>
                            <a:schemeClr val="dk1"/>
                          </a:solidFill>
                          <a:latin typeface="+mn-lt"/>
                          <a:ea typeface="+mn-ea"/>
                          <a:cs typeface="+mn-cs"/>
                        </a:rPr>
                        <a:t>0.250494</a:t>
                      </a:r>
                    </a:p>
                  </a:txBody>
                  <a:tcPr marL="167640" marR="167640" marT="83820" marB="83820"/>
                </a:tc>
                <a:extLst>
                  <a:ext uri="{0D108BD9-81ED-4DB2-BD59-A6C34878D82A}">
                    <a16:rowId xmlns:a16="http://schemas.microsoft.com/office/drawing/2014/main" val="372100389"/>
                  </a:ext>
                </a:extLst>
              </a:tr>
              <a:tr h="737616">
                <a:tc>
                  <a:txBody>
                    <a:bodyPr/>
                    <a:lstStyle/>
                    <a:p>
                      <a:r>
                        <a:rPr lang="en-US" sz="2000" dirty="0"/>
                        <a:t>UnemploymentRate</a:t>
                      </a:r>
                    </a:p>
                  </a:txBody>
                  <a:tcPr marL="167640" marR="167640" marT="83820" marB="83820"/>
                </a:tc>
                <a:tc>
                  <a:txBody>
                    <a:bodyPr/>
                    <a:lstStyle/>
                    <a:p>
                      <a:pPr marL="0" algn="l" defTabSz="914400" rtl="0" eaLnBrk="1" latinLnBrk="0" hangingPunct="1"/>
                      <a:r>
                        <a:rPr lang="en-US" sz="1800" kern="1200" dirty="0">
                          <a:solidFill>
                            <a:schemeClr val="dk1"/>
                          </a:solidFill>
                          <a:latin typeface="+mn-lt"/>
                          <a:ea typeface="+mn-ea"/>
                          <a:cs typeface="+mn-cs"/>
                        </a:rPr>
                        <a:t>0.289204</a:t>
                      </a:r>
                    </a:p>
                  </a:txBody>
                  <a:tcPr marL="167640" marR="167640" marT="83820" marB="83820"/>
                </a:tc>
                <a:tc>
                  <a:txBody>
                    <a:bodyPr/>
                    <a:lstStyle/>
                    <a:p>
                      <a:pPr marL="0" algn="l" defTabSz="914400" rtl="0" eaLnBrk="1" latinLnBrk="0" hangingPunct="1"/>
                      <a:r>
                        <a:rPr lang="en-US" sz="1800" kern="1200" dirty="0">
                          <a:solidFill>
                            <a:schemeClr val="dk1"/>
                          </a:solidFill>
                          <a:latin typeface="+mn-lt"/>
                          <a:ea typeface="+mn-ea"/>
                          <a:cs typeface="+mn-cs"/>
                        </a:rPr>
                        <a:t>0.250494</a:t>
                      </a:r>
                    </a:p>
                  </a:txBody>
                  <a:tcPr marL="167640" marR="167640" marT="83820" marB="83820"/>
                </a:tc>
                <a:tc>
                  <a:txBody>
                    <a:bodyPr/>
                    <a:lstStyle/>
                    <a:p>
                      <a:pPr marL="0" algn="l" defTabSz="914400" rtl="0" eaLnBrk="1" latinLnBrk="0" hangingPunct="1"/>
                      <a:r>
                        <a:rPr lang="en-US" sz="1800" kern="1200" dirty="0">
                          <a:solidFill>
                            <a:schemeClr val="dk1"/>
                          </a:solidFill>
                          <a:latin typeface="+mn-lt"/>
                          <a:ea typeface="+mn-ea"/>
                          <a:cs typeface="+mn-cs"/>
                        </a:rPr>
                        <a:t>1.000000</a:t>
                      </a:r>
                    </a:p>
                  </a:txBody>
                  <a:tcPr marL="167640" marR="167640" marT="83820" marB="83820"/>
                </a:tc>
                <a:extLst>
                  <a:ext uri="{0D108BD9-81ED-4DB2-BD59-A6C34878D82A}">
                    <a16:rowId xmlns:a16="http://schemas.microsoft.com/office/drawing/2014/main" val="2481698282"/>
                  </a:ext>
                </a:extLst>
              </a:tr>
            </a:tbl>
          </a:graphicData>
        </a:graphic>
      </p:graphicFrame>
      <p:pic>
        <p:nvPicPr>
          <p:cNvPr id="3" name="Audio 2">
            <a:hlinkClick r:id="" action="ppaction://media"/>
            <a:extLst>
              <a:ext uri="{FF2B5EF4-FFF2-40B4-BE49-F238E27FC236}">
                <a16:creationId xmlns:a16="http://schemas.microsoft.com/office/drawing/2014/main" id="{FD62456D-08E2-5F4B-89DC-D757D36EA6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3610576"/>
      </p:ext>
    </p:extLst>
  </p:cSld>
  <p:clrMapOvr>
    <a:masterClrMapping/>
  </p:clrMapOvr>
  <mc:AlternateContent xmlns:mc="http://schemas.openxmlformats.org/markup-compatibility/2006" xmlns:p14="http://schemas.microsoft.com/office/powerpoint/2010/main">
    <mc:Choice Requires="p14">
      <p:transition spd="slow" p14:dur="2000" advTm="25729"/>
    </mc:Choice>
    <mc:Fallback xmlns="">
      <p:transition spd="slow" advTm="25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16975-427E-F84C-83E9-90C9357B2967}"/>
              </a:ext>
            </a:extLst>
          </p:cNvPr>
          <p:cNvPicPr>
            <a:picLocks noChangeAspect="1"/>
          </p:cNvPicPr>
          <p:nvPr/>
        </p:nvPicPr>
        <p:blipFill>
          <a:blip r:embed="rId4"/>
          <a:stretch>
            <a:fillRect/>
          </a:stretch>
        </p:blipFill>
        <p:spPr>
          <a:xfrm>
            <a:off x="184150" y="577850"/>
            <a:ext cx="11823700" cy="5702300"/>
          </a:xfrm>
          <a:prstGeom prst="rect">
            <a:avLst/>
          </a:prstGeom>
        </p:spPr>
      </p:pic>
      <p:pic>
        <p:nvPicPr>
          <p:cNvPr id="3" name="Audio 2">
            <a:hlinkClick r:id="" action="ppaction://media"/>
            <a:extLst>
              <a:ext uri="{FF2B5EF4-FFF2-40B4-BE49-F238E27FC236}">
                <a16:creationId xmlns:a16="http://schemas.microsoft.com/office/drawing/2014/main" id="{A7853A3B-10DE-0445-BC43-CF23B6F205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89753174"/>
      </p:ext>
    </p:extLst>
  </p:cSld>
  <p:clrMapOvr>
    <a:masterClrMapping/>
  </p:clrMapOvr>
  <mc:AlternateContent xmlns:mc="http://schemas.openxmlformats.org/markup-compatibility/2006" xmlns:p14="http://schemas.microsoft.com/office/powerpoint/2010/main">
    <mc:Choice Requires="p14">
      <p:transition spd="slow" p14:dur="2000" advTm="20227"/>
    </mc:Choice>
    <mc:Fallback xmlns="">
      <p:transition spd="slow" advTm="20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2AC3C-EF7A-0A41-A4D8-35CE1DF704C0}"/>
              </a:ext>
            </a:extLst>
          </p:cNvPr>
          <p:cNvPicPr>
            <a:picLocks noChangeAspect="1"/>
          </p:cNvPicPr>
          <p:nvPr/>
        </p:nvPicPr>
        <p:blipFill>
          <a:blip r:embed="rId4"/>
          <a:stretch>
            <a:fillRect/>
          </a:stretch>
        </p:blipFill>
        <p:spPr>
          <a:xfrm>
            <a:off x="0" y="1362662"/>
            <a:ext cx="12192000" cy="4132676"/>
          </a:xfrm>
          <a:prstGeom prst="rect">
            <a:avLst/>
          </a:prstGeom>
        </p:spPr>
      </p:pic>
      <p:pic>
        <p:nvPicPr>
          <p:cNvPr id="3" name="Audio 2">
            <a:hlinkClick r:id="" action="ppaction://media"/>
            <a:extLst>
              <a:ext uri="{FF2B5EF4-FFF2-40B4-BE49-F238E27FC236}">
                <a16:creationId xmlns:a16="http://schemas.microsoft.com/office/drawing/2014/main" id="{CFB158EF-56DE-694E-987C-CA7FE49FF5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43014398"/>
      </p:ext>
    </p:extLst>
  </p:cSld>
  <p:clrMapOvr>
    <a:masterClrMapping/>
  </p:clrMapOvr>
  <mc:AlternateContent xmlns:mc="http://schemas.openxmlformats.org/markup-compatibility/2006" xmlns:p14="http://schemas.microsoft.com/office/powerpoint/2010/main">
    <mc:Choice Requires="p14">
      <p:transition spd="slow" p14:dur="2000" advTm="19171"/>
    </mc:Choice>
    <mc:Fallback xmlns="">
      <p:transition spd="slow" advTm="19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60061BA-0348-E743-B336-B111D8AFE706}"/>
              </a:ext>
            </a:extLst>
          </p:cNvPr>
          <p:cNvSpPr>
            <a:spLocks noGrp="1"/>
          </p:cNvSpPr>
          <p:nvPr>
            <p:ph type="title"/>
          </p:nvPr>
        </p:nvSpPr>
        <p:spPr>
          <a:xfrm>
            <a:off x="643467" y="516835"/>
            <a:ext cx="3448259" cy="1666501"/>
          </a:xfrm>
        </p:spPr>
        <p:txBody>
          <a:bodyPr>
            <a:normAutofit/>
          </a:bodyPr>
          <a:lstStyle/>
          <a:p>
            <a:r>
              <a:rPr lang="en-US" sz="4000" dirty="0">
                <a:solidFill>
                  <a:srgbClr val="FFFFFF"/>
                </a:solidFill>
              </a:rPr>
              <a:t>Fine Tune</a:t>
            </a:r>
          </a:p>
        </p:txBody>
      </p:sp>
      <p:cxnSp>
        <p:nvCxnSpPr>
          <p:cNvPr id="75" name="Straight Connector 7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5842" name="Picture 2" descr="assorted numbers photography">
            <a:extLst>
              <a:ext uri="{FF2B5EF4-FFF2-40B4-BE49-F238E27FC236}">
                <a16:creationId xmlns:a16="http://schemas.microsoft.com/office/drawing/2014/main" id="{E7DB00D9-65C1-E640-93C1-87A239193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571" y="1490872"/>
            <a:ext cx="5811691" cy="38762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EDD34EA-33AE-0C48-A2BF-3395EFF9DC72}"/>
              </a:ext>
            </a:extLst>
          </p:cNvPr>
          <p:cNvSpPr/>
          <p:nvPr/>
        </p:nvSpPr>
        <p:spPr>
          <a:xfrm>
            <a:off x="314738" y="3429000"/>
            <a:ext cx="6284843" cy="1477328"/>
          </a:xfrm>
          <a:prstGeom prst="rect">
            <a:avLst/>
          </a:prstGeom>
        </p:spPr>
        <p:txBody>
          <a:bodyPr wrap="square">
            <a:spAutoFit/>
          </a:bodyPr>
          <a:lstStyle/>
          <a:p>
            <a:pPr marL="285750" indent="-285750">
              <a:buFont typeface="Arial" panose="020B0604020202020204" pitchFamily="34" charset="0"/>
              <a:buChar char="•"/>
            </a:pPr>
            <a:r>
              <a:rPr lang="en-US" dirty="0"/>
              <a:t>Careful inspection of null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Ensemble learning outperforms a single model</a:t>
            </a:r>
          </a:p>
          <a:p>
            <a:endParaRPr lang="en-US" dirty="0"/>
          </a:p>
          <a:p>
            <a:pPr marL="285750" indent="-285750">
              <a:buFont typeface="Arial" panose="020B0604020202020204" pitchFamily="34" charset="0"/>
              <a:buChar char="•"/>
            </a:pPr>
            <a:r>
              <a:rPr lang="en-US" dirty="0"/>
              <a:t>Minimizing the categorical attribute levels</a:t>
            </a:r>
          </a:p>
        </p:txBody>
      </p:sp>
      <p:pic>
        <p:nvPicPr>
          <p:cNvPr id="4" name="Audio 3">
            <a:hlinkClick r:id="" action="ppaction://media"/>
            <a:extLst>
              <a:ext uri="{FF2B5EF4-FFF2-40B4-BE49-F238E27FC236}">
                <a16:creationId xmlns:a16="http://schemas.microsoft.com/office/drawing/2014/main" id="{F87EF414-6643-F54E-8188-8B4DA52127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11768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6035"/>
    </mc:Choice>
    <mc:Fallback xmlns="">
      <p:transition spd="slow" advTm="46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8047939" y="640080"/>
            <a:ext cx="3659246" cy="2850320"/>
          </a:xfrm>
        </p:spPr>
        <p:txBody>
          <a:bodyPr>
            <a:normAutofit/>
          </a:bodyPr>
          <a:lstStyle/>
          <a:p>
            <a:br>
              <a:rPr lang="en-US" sz="5400" dirty="0">
                <a:solidFill>
                  <a:srgbClr val="FFFFFF"/>
                </a:solidFill>
              </a:rPr>
            </a:br>
            <a:br>
              <a:rPr lang="en-US" sz="5400" dirty="0">
                <a:solidFill>
                  <a:srgbClr val="FFFFFF"/>
                </a:solidFill>
              </a:rPr>
            </a:br>
            <a:endParaRPr lang="en-US" sz="5400" dirty="0">
              <a:solidFill>
                <a:srgbClr val="FFFFFF"/>
              </a:solidFill>
            </a:endParaRPr>
          </a:p>
        </p:txBody>
      </p:sp>
      <p:cxnSp>
        <p:nvCxnSpPr>
          <p:cNvPr id="75" name="Straight Connector 7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AFB213F-64AE-064B-90D4-FDF12098C9DA}"/>
              </a:ext>
            </a:extLst>
          </p:cNvPr>
          <p:cNvSpPr/>
          <p:nvPr/>
        </p:nvSpPr>
        <p:spPr>
          <a:xfrm>
            <a:off x="8185922" y="2571789"/>
            <a:ext cx="3383280" cy="707886"/>
          </a:xfrm>
          <a:prstGeom prst="rect">
            <a:avLst/>
          </a:prstGeom>
        </p:spPr>
        <p:txBody>
          <a:bodyPr wrap="square">
            <a:spAutoFit/>
          </a:bodyPr>
          <a:lstStyle/>
          <a:p>
            <a:r>
              <a:rPr lang="en-US" sz="2000" b="1" i="0" dirty="0">
                <a:effectLst/>
                <a:latin typeface="Helvetica Neue" panose="02000503000000020004" pitchFamily="2" charset="0"/>
              </a:rPr>
              <a:t>RANDOM FOREST PERFORMED THE BEST</a:t>
            </a:r>
          </a:p>
        </p:txBody>
      </p:sp>
      <p:pic>
        <p:nvPicPr>
          <p:cNvPr id="7" name="Picture 6" descr="Text, whiteboard&#10;&#10;Description automatically generated">
            <a:extLst>
              <a:ext uri="{FF2B5EF4-FFF2-40B4-BE49-F238E27FC236}">
                <a16:creationId xmlns:a16="http://schemas.microsoft.com/office/drawing/2014/main" id="{E542B677-C8B8-2A4A-812C-F7EADA42558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1644" y="1441174"/>
            <a:ext cx="7305260" cy="4870173"/>
          </a:xfrm>
          <a:prstGeom prst="rect">
            <a:avLst/>
          </a:prstGeom>
        </p:spPr>
      </p:pic>
      <p:sp>
        <p:nvSpPr>
          <p:cNvPr id="9" name="Rectangle 8">
            <a:extLst>
              <a:ext uri="{FF2B5EF4-FFF2-40B4-BE49-F238E27FC236}">
                <a16:creationId xmlns:a16="http://schemas.microsoft.com/office/drawing/2014/main" id="{4C99F827-E9E5-D940-9770-2425B1E16D40}"/>
              </a:ext>
            </a:extLst>
          </p:cNvPr>
          <p:cNvSpPr/>
          <p:nvPr/>
        </p:nvSpPr>
        <p:spPr>
          <a:xfrm>
            <a:off x="8047939" y="4005877"/>
            <a:ext cx="3825981" cy="1754326"/>
          </a:xfrm>
          <a:prstGeom prst="rect">
            <a:avLst/>
          </a:prstGeom>
        </p:spPr>
        <p:txBody>
          <a:bodyPr wrap="square">
            <a:spAutoFit/>
          </a:bodyPr>
          <a:lstStyle/>
          <a:p>
            <a:r>
              <a:rPr lang="en-US" b="0" i="0" dirty="0">
                <a:effectLst/>
                <a:latin typeface="Helvetica Neue" panose="02000503000000020004" pitchFamily="2" charset="0"/>
              </a:rPr>
              <a:t>Random Forest scored the highest R2 value of 80.59% best fitting the data set. Thus, Random Forest deemed the best model for the prediction of California house prices.</a:t>
            </a:r>
            <a:endParaRPr lang="en-US" dirty="0"/>
          </a:p>
        </p:txBody>
      </p:sp>
      <p:pic>
        <p:nvPicPr>
          <p:cNvPr id="3" name="Audio 2">
            <a:hlinkClick r:id="" action="ppaction://media"/>
            <a:extLst>
              <a:ext uri="{FF2B5EF4-FFF2-40B4-BE49-F238E27FC236}">
                <a16:creationId xmlns:a16="http://schemas.microsoft.com/office/drawing/2014/main" id="{A076E411-A968-7E4F-A2BC-F66707876C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5308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7623"/>
    </mc:Choice>
    <mc:Fallback xmlns="">
      <p:transition spd="slow" advTm="37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person in black suit jacket holding white tablet computer">
            <a:extLst>
              <a:ext uri="{FF2B5EF4-FFF2-40B4-BE49-F238E27FC236}">
                <a16:creationId xmlns:a16="http://schemas.microsoft.com/office/drawing/2014/main" id="{2F83D1D7-4B24-8041-A64D-4782C50D39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741" r="10705" b="-1"/>
          <a:stretch/>
        </p:blipFill>
        <p:spPr bwMode="auto">
          <a:xfrm>
            <a:off x="16" y="10"/>
            <a:ext cx="7556889" cy="68579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8047939" y="2133049"/>
            <a:ext cx="3659246" cy="2850320"/>
          </a:xfrm>
        </p:spPr>
        <p:txBody>
          <a:bodyPr>
            <a:normAutofit/>
          </a:bodyPr>
          <a:lstStyle/>
          <a:p>
            <a:r>
              <a:rPr lang="en-US" sz="5000" dirty="0">
                <a:solidFill>
                  <a:srgbClr val="FFFFFF"/>
                </a:solidFill>
              </a:rPr>
              <a:t>THE DATA</a:t>
            </a:r>
            <a:br>
              <a:rPr lang="en-US" sz="5000" dirty="0">
                <a:solidFill>
                  <a:srgbClr val="FFFFFF"/>
                </a:solidFill>
              </a:rPr>
            </a:br>
            <a:br>
              <a:rPr lang="en-US" sz="5000" dirty="0">
                <a:solidFill>
                  <a:srgbClr val="FFFFFF"/>
                </a:solidFill>
              </a:rPr>
            </a:br>
            <a:endParaRPr lang="en-US" sz="5000" dirty="0">
              <a:solidFill>
                <a:srgbClr val="FFFFFF"/>
              </a:solidFill>
            </a:endParaRPr>
          </a:p>
        </p:txBody>
      </p:sp>
      <p:cxnSp>
        <p:nvCxnSpPr>
          <p:cNvPr id="80" name="Straight Connector 79">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67A0C912-83E5-5240-A34B-1ADDEFBC8A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1082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430"/>
    </mc:Choice>
    <mc:Fallback xmlns="">
      <p:transition spd="slow" advTm="3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6730000" y="639097"/>
            <a:ext cx="4813072" cy="3494791"/>
          </a:xfrm>
        </p:spPr>
        <p:txBody>
          <a:bodyPr>
            <a:normAutofit/>
          </a:bodyPr>
          <a:lstStyle/>
          <a:p>
            <a:r>
              <a:rPr lang="en-US" sz="3800" dirty="0"/>
              <a:t>Investment in California</a:t>
            </a:r>
            <a:br>
              <a:rPr lang="en-US" sz="3800" dirty="0"/>
            </a:br>
            <a:br>
              <a:rPr lang="en-US" sz="3800" dirty="0"/>
            </a:br>
            <a:endParaRPr lang="en-US" sz="3800" dirty="0"/>
          </a:p>
        </p:txBody>
      </p:sp>
      <p:pic>
        <p:nvPicPr>
          <p:cNvPr id="8194" name="Picture 2" descr="keys on hand">
            <a:extLst>
              <a:ext uri="{FF2B5EF4-FFF2-40B4-BE49-F238E27FC236}">
                <a16:creationId xmlns:a16="http://schemas.microsoft.com/office/drawing/2014/main" id="{F8F0B56E-FA86-B743-819B-3363A62AE7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53" r="15481"/>
          <a:stretch/>
        </p:blipFill>
        <p:spPr bwMode="auto">
          <a:xfrm>
            <a:off x="1" y="10"/>
            <a:ext cx="609600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Connector 136">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8CAD0ED0-0364-0747-B38D-AC55742119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4589543"/>
      </p:ext>
    </p:extLst>
  </p:cSld>
  <p:clrMapOvr>
    <a:masterClrMapping/>
  </p:clrMapOvr>
  <mc:AlternateContent xmlns:mc="http://schemas.openxmlformats.org/markup-compatibility/2006" xmlns:p14="http://schemas.microsoft.com/office/powerpoint/2010/main">
    <mc:Choice Requires="p14">
      <p:transition spd="slow" p14:dur="2000" advTm="9186"/>
    </mc:Choice>
    <mc:Fallback xmlns="">
      <p:transition spd="slow" advTm="9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ive 3-storey houses in-lined on street">
            <a:extLst>
              <a:ext uri="{FF2B5EF4-FFF2-40B4-BE49-F238E27FC236}">
                <a16:creationId xmlns:a16="http://schemas.microsoft.com/office/drawing/2014/main" id="{28B53FE6-0905-B944-8009-E26FB21F6739}"/>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1037645" y="1450721"/>
            <a:ext cx="10541442" cy="3566160"/>
          </a:xfrm>
        </p:spPr>
        <p:txBody>
          <a:bodyPr>
            <a:normAutofit fontScale="90000"/>
          </a:bodyPr>
          <a:lstStyle/>
          <a:p>
            <a:pPr algn="ctr"/>
            <a:r>
              <a:rPr lang="en-US" sz="6600" dirty="0"/>
              <a:t>California Housing Market </a:t>
            </a:r>
            <a:r>
              <a:rPr lang="en-US" sz="6600" dirty="0">
                <a:solidFill>
                  <a:schemeClr val="tx1"/>
                </a:solidFill>
              </a:rPr>
              <a:t>Remains Solid </a:t>
            </a:r>
            <a:br>
              <a:rPr lang="en-US" sz="6200" dirty="0">
                <a:solidFill>
                  <a:srgbClr val="FFFFFF"/>
                </a:solidFill>
              </a:rPr>
            </a:br>
            <a:br>
              <a:rPr lang="en-US" sz="6200" dirty="0">
                <a:solidFill>
                  <a:srgbClr val="FFFFFF"/>
                </a:solidFill>
              </a:rPr>
            </a:br>
            <a:endParaRPr lang="en-US" sz="6200" dirty="0">
              <a:solidFill>
                <a:srgbClr val="FFFFFF"/>
              </a:solidFill>
            </a:endParaRPr>
          </a:p>
        </p:txBody>
      </p:sp>
      <p:cxnSp>
        <p:nvCxnSpPr>
          <p:cNvPr id="77" name="Straight Connector 76">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9"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Audio 4">
            <a:hlinkClick r:id="" action="ppaction://media"/>
            <a:extLst>
              <a:ext uri="{FF2B5EF4-FFF2-40B4-BE49-F238E27FC236}">
                <a16:creationId xmlns:a16="http://schemas.microsoft.com/office/drawing/2014/main" id="{4433FE20-D506-B94B-A755-46757084A9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45681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65"/>
    </mc:Choice>
    <mc:Fallback xmlns="">
      <p:transition spd="slow" advTm="6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35">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8D65F0A-F517-CF47-A1B7-61D1DC1C1532}"/>
              </a:ext>
            </a:extLst>
          </p:cNvPr>
          <p:cNvPicPr>
            <a:picLocks noChangeAspect="1"/>
          </p:cNvPicPr>
          <p:nvPr/>
        </p:nvPicPr>
        <p:blipFill>
          <a:blip r:embed="rId4"/>
          <a:stretch>
            <a:fillRect/>
          </a:stretch>
        </p:blipFill>
        <p:spPr>
          <a:xfrm>
            <a:off x="2336925" y="905933"/>
            <a:ext cx="7550154" cy="5039728"/>
          </a:xfrm>
          <a:prstGeom prst="rect">
            <a:avLst/>
          </a:prstGeom>
        </p:spPr>
      </p:pic>
      <p:pic>
        <p:nvPicPr>
          <p:cNvPr id="2" name="Audio 1">
            <a:hlinkClick r:id="" action="ppaction://media"/>
            <a:extLst>
              <a:ext uri="{FF2B5EF4-FFF2-40B4-BE49-F238E27FC236}">
                <a16:creationId xmlns:a16="http://schemas.microsoft.com/office/drawing/2014/main" id="{FFA45621-F21A-8C4D-A18C-C074915DC7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74475512"/>
      </p:ext>
    </p:extLst>
  </p:cSld>
  <p:clrMapOvr>
    <a:masterClrMapping/>
  </p:clrMapOvr>
  <mc:AlternateContent xmlns:mc="http://schemas.openxmlformats.org/markup-compatibility/2006" xmlns:p14="http://schemas.microsoft.com/office/powerpoint/2010/main">
    <mc:Choice Requires="p14">
      <p:transition spd="slow" p14:dur="2000" advTm="60781"/>
    </mc:Choice>
    <mc:Fallback xmlns="">
      <p:transition spd="slow" advTm="60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35">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991AB0A-5DA7-2D47-82E5-F034332F10DD}"/>
              </a:ext>
            </a:extLst>
          </p:cNvPr>
          <p:cNvPicPr>
            <a:picLocks noChangeAspect="1"/>
          </p:cNvPicPr>
          <p:nvPr/>
        </p:nvPicPr>
        <p:blipFill>
          <a:blip r:embed="rId4">
            <a:alphaModFix amt="35000"/>
            <a:duotone>
              <a:schemeClr val="accent3">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89860" y="835980"/>
            <a:ext cx="6708923" cy="5186039"/>
          </a:xfrm>
          <a:prstGeom prst="rect">
            <a:avLst/>
          </a:prstGeom>
        </p:spPr>
      </p:pic>
      <p:sp>
        <p:nvSpPr>
          <p:cNvPr id="2" name="Frame 1">
            <a:extLst>
              <a:ext uri="{FF2B5EF4-FFF2-40B4-BE49-F238E27FC236}">
                <a16:creationId xmlns:a16="http://schemas.microsoft.com/office/drawing/2014/main" id="{7350BCFC-9739-E144-A064-CC647D7E3A9F}"/>
              </a:ext>
            </a:extLst>
          </p:cNvPr>
          <p:cNvSpPr/>
          <p:nvPr/>
        </p:nvSpPr>
        <p:spPr>
          <a:xfrm>
            <a:off x="2484784" y="4644853"/>
            <a:ext cx="2325756" cy="1441174"/>
          </a:xfrm>
          <a:prstGeom prst="frame">
            <a:avLst>
              <a:gd name="adj1" fmla="val 3534"/>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3" name="Picture 2">
            <a:extLst>
              <a:ext uri="{FF2B5EF4-FFF2-40B4-BE49-F238E27FC236}">
                <a16:creationId xmlns:a16="http://schemas.microsoft.com/office/drawing/2014/main" id="{2A3CDC6A-73E4-CF40-B259-DAF4311EDB58}"/>
              </a:ext>
            </a:extLst>
          </p:cNvPr>
          <p:cNvPicPr>
            <a:picLocks noChangeAspect="1"/>
          </p:cNvPicPr>
          <p:nvPr/>
        </p:nvPicPr>
        <p:blipFill>
          <a:blip r:embed="rId6"/>
          <a:stretch>
            <a:fillRect/>
          </a:stretch>
        </p:blipFill>
        <p:spPr>
          <a:xfrm>
            <a:off x="4987369" y="1832721"/>
            <a:ext cx="6320875" cy="3966541"/>
          </a:xfrm>
          <a:prstGeom prst="rect">
            <a:avLst/>
          </a:prstGeom>
        </p:spPr>
      </p:pic>
      <p:sp>
        <p:nvSpPr>
          <p:cNvPr id="4" name="Rectangle 3">
            <a:extLst>
              <a:ext uri="{FF2B5EF4-FFF2-40B4-BE49-F238E27FC236}">
                <a16:creationId xmlns:a16="http://schemas.microsoft.com/office/drawing/2014/main" id="{31498404-467A-FB4B-99D4-37F52D6D6FE2}"/>
              </a:ext>
            </a:extLst>
          </p:cNvPr>
          <p:cNvSpPr/>
          <p:nvPr/>
        </p:nvSpPr>
        <p:spPr>
          <a:xfrm>
            <a:off x="3587334" y="771972"/>
            <a:ext cx="7981814" cy="523220"/>
          </a:xfrm>
          <a:prstGeom prst="rect">
            <a:avLst/>
          </a:prstGeom>
        </p:spPr>
        <p:txBody>
          <a:bodyPr wrap="square">
            <a:spAutoFit/>
          </a:bodyPr>
          <a:lstStyle/>
          <a:p>
            <a:r>
              <a:rPr lang="en-US" sz="2800" dirty="0"/>
              <a:t>September</a:t>
            </a:r>
            <a:r>
              <a:rPr lang="en-US" sz="2800" dirty="0">
                <a:solidFill>
                  <a:schemeClr val="accent1"/>
                </a:solidFill>
              </a:rPr>
              <a:t> 2021 Southern California Housing</a:t>
            </a:r>
            <a:endParaRPr lang="en-US" sz="2800" dirty="0"/>
          </a:p>
        </p:txBody>
      </p:sp>
      <p:pic>
        <p:nvPicPr>
          <p:cNvPr id="5" name="Audio 4">
            <a:hlinkClick r:id="" action="ppaction://media"/>
            <a:extLst>
              <a:ext uri="{FF2B5EF4-FFF2-40B4-BE49-F238E27FC236}">
                <a16:creationId xmlns:a16="http://schemas.microsoft.com/office/drawing/2014/main" id="{C95EF2D0-03FE-7F4B-B695-D9B738539C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778390"/>
      </p:ext>
    </p:extLst>
  </p:cSld>
  <p:clrMapOvr>
    <a:masterClrMapping/>
  </p:clrMapOvr>
  <mc:AlternateContent xmlns:mc="http://schemas.openxmlformats.org/markup-compatibility/2006" xmlns:p14="http://schemas.microsoft.com/office/powerpoint/2010/main">
    <mc:Choice Requires="p14">
      <p:transition spd="slow" p14:dur="2000" advTm="58566"/>
    </mc:Choice>
    <mc:Fallback xmlns="">
      <p:transition spd="slow" advTm="58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35">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991AB0A-5DA7-2D47-82E5-F034332F10DD}"/>
              </a:ext>
            </a:extLst>
          </p:cNvPr>
          <p:cNvPicPr>
            <a:picLocks noChangeAspect="1"/>
          </p:cNvPicPr>
          <p:nvPr/>
        </p:nvPicPr>
        <p:blipFill>
          <a:blip r:embed="rId4">
            <a:alphaModFix amt="35000"/>
            <a:duotone>
              <a:schemeClr val="accent3">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89860" y="634344"/>
            <a:ext cx="6708923" cy="5186039"/>
          </a:xfrm>
          <a:prstGeom prst="rect">
            <a:avLst/>
          </a:prstGeom>
        </p:spPr>
      </p:pic>
      <p:sp>
        <p:nvSpPr>
          <p:cNvPr id="2" name="Frame 1">
            <a:extLst>
              <a:ext uri="{FF2B5EF4-FFF2-40B4-BE49-F238E27FC236}">
                <a16:creationId xmlns:a16="http://schemas.microsoft.com/office/drawing/2014/main" id="{7350BCFC-9739-E144-A064-CC647D7E3A9F}"/>
              </a:ext>
            </a:extLst>
          </p:cNvPr>
          <p:cNvSpPr/>
          <p:nvPr/>
        </p:nvSpPr>
        <p:spPr>
          <a:xfrm>
            <a:off x="2246243" y="3021496"/>
            <a:ext cx="1212574" cy="1431234"/>
          </a:xfrm>
          <a:prstGeom prst="frame">
            <a:avLst>
              <a:gd name="adj1" fmla="val 3534"/>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 name="Rectangle 3">
            <a:extLst>
              <a:ext uri="{FF2B5EF4-FFF2-40B4-BE49-F238E27FC236}">
                <a16:creationId xmlns:a16="http://schemas.microsoft.com/office/drawing/2014/main" id="{31498404-467A-FB4B-99D4-37F52D6D6FE2}"/>
              </a:ext>
            </a:extLst>
          </p:cNvPr>
          <p:cNvSpPr/>
          <p:nvPr/>
        </p:nvSpPr>
        <p:spPr>
          <a:xfrm>
            <a:off x="3587334" y="771972"/>
            <a:ext cx="7981814" cy="523220"/>
          </a:xfrm>
          <a:prstGeom prst="rect">
            <a:avLst/>
          </a:prstGeom>
        </p:spPr>
        <p:txBody>
          <a:bodyPr wrap="square">
            <a:spAutoFit/>
          </a:bodyPr>
          <a:lstStyle/>
          <a:p>
            <a:r>
              <a:rPr lang="en-US" sz="2800" dirty="0"/>
              <a:t>September</a:t>
            </a:r>
            <a:r>
              <a:rPr lang="en-US" sz="2800" dirty="0">
                <a:solidFill>
                  <a:schemeClr val="accent1"/>
                </a:solidFill>
              </a:rPr>
              <a:t> 2021 Central California Housing</a:t>
            </a:r>
            <a:endParaRPr lang="en-US" sz="2800" dirty="0"/>
          </a:p>
        </p:txBody>
      </p:sp>
      <p:pic>
        <p:nvPicPr>
          <p:cNvPr id="5" name="Picture 4">
            <a:extLst>
              <a:ext uri="{FF2B5EF4-FFF2-40B4-BE49-F238E27FC236}">
                <a16:creationId xmlns:a16="http://schemas.microsoft.com/office/drawing/2014/main" id="{99D2C50A-6323-5B46-BD20-ACA7A8187E7C}"/>
              </a:ext>
            </a:extLst>
          </p:cNvPr>
          <p:cNvPicPr>
            <a:picLocks noChangeAspect="1"/>
          </p:cNvPicPr>
          <p:nvPr/>
        </p:nvPicPr>
        <p:blipFill>
          <a:blip r:embed="rId6"/>
          <a:stretch>
            <a:fillRect/>
          </a:stretch>
        </p:blipFill>
        <p:spPr>
          <a:xfrm>
            <a:off x="5100400" y="1811600"/>
            <a:ext cx="6399987" cy="4008783"/>
          </a:xfrm>
          <a:prstGeom prst="rect">
            <a:avLst/>
          </a:prstGeom>
        </p:spPr>
      </p:pic>
      <p:pic>
        <p:nvPicPr>
          <p:cNvPr id="3" name="Audio 2">
            <a:hlinkClick r:id="" action="ppaction://media"/>
            <a:extLst>
              <a:ext uri="{FF2B5EF4-FFF2-40B4-BE49-F238E27FC236}">
                <a16:creationId xmlns:a16="http://schemas.microsoft.com/office/drawing/2014/main" id="{86FFAA71-0FE6-1B44-91EE-97A85B1A02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6814776"/>
      </p:ext>
    </p:extLst>
  </p:cSld>
  <p:clrMapOvr>
    <a:masterClrMapping/>
  </p:clrMapOvr>
  <mc:AlternateContent xmlns:mc="http://schemas.openxmlformats.org/markup-compatibility/2006" xmlns:p14="http://schemas.microsoft.com/office/powerpoint/2010/main">
    <mc:Choice Requires="p14">
      <p:transition spd="slow" p14:dur="2000" advTm="43087"/>
    </mc:Choice>
    <mc:Fallback xmlns="">
      <p:transition spd="slow" advTm="43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35">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991AB0A-5DA7-2D47-82E5-F034332F10DD}"/>
              </a:ext>
            </a:extLst>
          </p:cNvPr>
          <p:cNvPicPr>
            <a:picLocks noChangeAspect="1"/>
          </p:cNvPicPr>
          <p:nvPr/>
        </p:nvPicPr>
        <p:blipFill>
          <a:blip r:embed="rId4">
            <a:alphaModFix amt="35000"/>
            <a:duotone>
              <a:schemeClr val="accent3">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582" y="835980"/>
            <a:ext cx="6708923" cy="5186039"/>
          </a:xfrm>
          <a:prstGeom prst="rect">
            <a:avLst/>
          </a:prstGeom>
        </p:spPr>
      </p:pic>
      <p:sp>
        <p:nvSpPr>
          <p:cNvPr id="2" name="Frame 1">
            <a:extLst>
              <a:ext uri="{FF2B5EF4-FFF2-40B4-BE49-F238E27FC236}">
                <a16:creationId xmlns:a16="http://schemas.microsoft.com/office/drawing/2014/main" id="{7350BCFC-9739-E144-A064-CC647D7E3A9F}"/>
              </a:ext>
            </a:extLst>
          </p:cNvPr>
          <p:cNvSpPr/>
          <p:nvPr/>
        </p:nvSpPr>
        <p:spPr>
          <a:xfrm>
            <a:off x="1202635" y="2345635"/>
            <a:ext cx="1252330" cy="1550503"/>
          </a:xfrm>
          <a:prstGeom prst="frame">
            <a:avLst>
              <a:gd name="adj1" fmla="val 3534"/>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 name="Rectangle 3">
            <a:extLst>
              <a:ext uri="{FF2B5EF4-FFF2-40B4-BE49-F238E27FC236}">
                <a16:creationId xmlns:a16="http://schemas.microsoft.com/office/drawing/2014/main" id="{31498404-467A-FB4B-99D4-37F52D6D6FE2}"/>
              </a:ext>
            </a:extLst>
          </p:cNvPr>
          <p:cNvSpPr/>
          <p:nvPr/>
        </p:nvSpPr>
        <p:spPr>
          <a:xfrm>
            <a:off x="3587334" y="771972"/>
            <a:ext cx="7981814" cy="523220"/>
          </a:xfrm>
          <a:prstGeom prst="rect">
            <a:avLst/>
          </a:prstGeom>
        </p:spPr>
        <p:txBody>
          <a:bodyPr wrap="square">
            <a:spAutoFit/>
          </a:bodyPr>
          <a:lstStyle/>
          <a:p>
            <a:r>
              <a:rPr lang="en-US" sz="2800" dirty="0"/>
              <a:t>September</a:t>
            </a:r>
            <a:r>
              <a:rPr lang="en-US" sz="2800" dirty="0">
                <a:solidFill>
                  <a:schemeClr val="accent1"/>
                </a:solidFill>
              </a:rPr>
              <a:t> 2021 Bay Area California Housing</a:t>
            </a:r>
            <a:endParaRPr lang="en-US" sz="2800" dirty="0"/>
          </a:p>
        </p:txBody>
      </p:sp>
      <p:pic>
        <p:nvPicPr>
          <p:cNvPr id="5" name="Picture 4">
            <a:extLst>
              <a:ext uri="{FF2B5EF4-FFF2-40B4-BE49-F238E27FC236}">
                <a16:creationId xmlns:a16="http://schemas.microsoft.com/office/drawing/2014/main" id="{8349CCCB-742A-4A43-AD9A-20A4681447E6}"/>
              </a:ext>
            </a:extLst>
          </p:cNvPr>
          <p:cNvPicPr>
            <a:picLocks noChangeAspect="1"/>
          </p:cNvPicPr>
          <p:nvPr/>
        </p:nvPicPr>
        <p:blipFill>
          <a:blip r:embed="rId6"/>
          <a:stretch>
            <a:fillRect/>
          </a:stretch>
        </p:blipFill>
        <p:spPr>
          <a:xfrm>
            <a:off x="4763443" y="1796630"/>
            <a:ext cx="5808201" cy="3652907"/>
          </a:xfrm>
          <a:prstGeom prst="rect">
            <a:avLst/>
          </a:prstGeom>
        </p:spPr>
      </p:pic>
      <p:pic>
        <p:nvPicPr>
          <p:cNvPr id="3" name="Audio 2">
            <a:hlinkClick r:id="" action="ppaction://media"/>
            <a:extLst>
              <a:ext uri="{FF2B5EF4-FFF2-40B4-BE49-F238E27FC236}">
                <a16:creationId xmlns:a16="http://schemas.microsoft.com/office/drawing/2014/main" id="{0111E8AD-F4FB-3C4C-854B-1A15484FB2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95206607"/>
      </p:ext>
    </p:extLst>
  </p:cSld>
  <p:clrMapOvr>
    <a:masterClrMapping/>
  </p:clrMapOvr>
  <mc:AlternateContent xmlns:mc="http://schemas.openxmlformats.org/markup-compatibility/2006" xmlns:p14="http://schemas.microsoft.com/office/powerpoint/2010/main">
    <mc:Choice Requires="p14">
      <p:transition spd="slow" p14:dur="2000" advTm="56785"/>
    </mc:Choice>
    <mc:Fallback xmlns="">
      <p:transition spd="slow" advTm="56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ive 3-storey houses in-lined on street">
            <a:extLst>
              <a:ext uri="{FF2B5EF4-FFF2-40B4-BE49-F238E27FC236}">
                <a16:creationId xmlns:a16="http://schemas.microsoft.com/office/drawing/2014/main" id="{28B53FE6-0905-B944-8009-E26FB21F6739}"/>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1097280" y="758952"/>
            <a:ext cx="10058400" cy="3566160"/>
          </a:xfrm>
        </p:spPr>
        <p:txBody>
          <a:bodyPr>
            <a:normAutofit fontScale="90000"/>
          </a:bodyPr>
          <a:lstStyle/>
          <a:p>
            <a:r>
              <a:rPr lang="en-US" sz="6600" dirty="0"/>
              <a:t>California Housing Market </a:t>
            </a:r>
            <a:r>
              <a:rPr lang="en-US" sz="6600" dirty="0">
                <a:solidFill>
                  <a:schemeClr val="tx1"/>
                </a:solidFill>
              </a:rPr>
              <a:t>Sales</a:t>
            </a:r>
            <a:br>
              <a:rPr lang="en-US" sz="6200" dirty="0">
                <a:solidFill>
                  <a:srgbClr val="FFFFFF"/>
                </a:solidFill>
              </a:rPr>
            </a:br>
            <a:br>
              <a:rPr lang="en-US" sz="6200" dirty="0">
                <a:solidFill>
                  <a:srgbClr val="FFFFFF"/>
                </a:solidFill>
              </a:rPr>
            </a:br>
            <a:endParaRPr lang="en-US" sz="6200" dirty="0">
              <a:solidFill>
                <a:srgbClr val="FFFFFF"/>
              </a:solidFill>
            </a:endParaRPr>
          </a:p>
        </p:txBody>
      </p:sp>
      <p:cxnSp>
        <p:nvCxnSpPr>
          <p:cNvPr id="77" name="Straight Connector 76">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9"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FED807AF-22F3-B345-A893-4E41DCCDBE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1284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534"/>
    </mc:Choice>
    <mc:Fallback xmlns="">
      <p:transition spd="slow" advTm="4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35">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12FA2A8-F522-C74F-86A4-7EF90033F61C}"/>
              </a:ext>
            </a:extLst>
          </p:cNvPr>
          <p:cNvPicPr>
            <a:picLocks noChangeAspect="1"/>
          </p:cNvPicPr>
          <p:nvPr/>
        </p:nvPicPr>
        <p:blipFill>
          <a:blip r:embed="rId4"/>
          <a:stretch>
            <a:fillRect/>
          </a:stretch>
        </p:blipFill>
        <p:spPr>
          <a:xfrm>
            <a:off x="1669774" y="2626848"/>
            <a:ext cx="8852452" cy="3278380"/>
          </a:xfrm>
          <a:prstGeom prst="rect">
            <a:avLst/>
          </a:prstGeom>
        </p:spPr>
      </p:pic>
      <p:pic>
        <p:nvPicPr>
          <p:cNvPr id="4" name="Picture 3">
            <a:extLst>
              <a:ext uri="{FF2B5EF4-FFF2-40B4-BE49-F238E27FC236}">
                <a16:creationId xmlns:a16="http://schemas.microsoft.com/office/drawing/2014/main" id="{CFD9458C-5B19-2041-8D8B-DB10DD19E29F}"/>
              </a:ext>
            </a:extLst>
          </p:cNvPr>
          <p:cNvPicPr>
            <a:picLocks noChangeAspect="1"/>
          </p:cNvPicPr>
          <p:nvPr/>
        </p:nvPicPr>
        <p:blipFill>
          <a:blip r:embed="rId5"/>
          <a:stretch>
            <a:fillRect/>
          </a:stretch>
        </p:blipFill>
        <p:spPr>
          <a:xfrm>
            <a:off x="1325217" y="2116538"/>
            <a:ext cx="10012017" cy="559047"/>
          </a:xfrm>
          <a:prstGeom prst="rect">
            <a:avLst/>
          </a:prstGeom>
        </p:spPr>
      </p:pic>
      <p:pic>
        <p:nvPicPr>
          <p:cNvPr id="7" name="Picture 6">
            <a:extLst>
              <a:ext uri="{FF2B5EF4-FFF2-40B4-BE49-F238E27FC236}">
                <a16:creationId xmlns:a16="http://schemas.microsoft.com/office/drawing/2014/main" id="{2A49CA71-D3F9-A84C-BF3E-6E37BE9E224D}"/>
              </a:ext>
            </a:extLst>
          </p:cNvPr>
          <p:cNvPicPr>
            <a:picLocks noChangeAspect="1"/>
          </p:cNvPicPr>
          <p:nvPr/>
        </p:nvPicPr>
        <p:blipFill>
          <a:blip r:embed="rId6"/>
          <a:stretch>
            <a:fillRect/>
          </a:stretch>
        </p:blipFill>
        <p:spPr>
          <a:xfrm>
            <a:off x="1098826" y="935674"/>
            <a:ext cx="10312400" cy="749300"/>
          </a:xfrm>
          <a:prstGeom prst="rect">
            <a:avLst/>
          </a:prstGeom>
        </p:spPr>
      </p:pic>
      <p:pic>
        <p:nvPicPr>
          <p:cNvPr id="2" name="Audio 1">
            <a:hlinkClick r:id="" action="ppaction://media"/>
            <a:extLst>
              <a:ext uri="{FF2B5EF4-FFF2-40B4-BE49-F238E27FC236}">
                <a16:creationId xmlns:a16="http://schemas.microsoft.com/office/drawing/2014/main" id="{20C5175A-30AB-554F-8B95-BB4B63EA24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70384505"/>
      </p:ext>
    </p:extLst>
  </p:cSld>
  <p:clrMapOvr>
    <a:masterClrMapping/>
  </p:clrMapOvr>
  <mc:AlternateContent xmlns:mc="http://schemas.openxmlformats.org/markup-compatibility/2006" xmlns:p14="http://schemas.microsoft.com/office/powerpoint/2010/main">
    <mc:Choice Requires="p14">
      <p:transition spd="slow" p14:dur="2000" advTm="56706"/>
    </mc:Choice>
    <mc:Fallback xmlns="">
      <p:transition spd="slow" advTm="56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35">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5018F4C-A084-C24B-847C-ECA54E1DD8E2}"/>
              </a:ext>
            </a:extLst>
          </p:cNvPr>
          <p:cNvPicPr>
            <a:picLocks noChangeAspect="1"/>
          </p:cNvPicPr>
          <p:nvPr/>
        </p:nvPicPr>
        <p:blipFill>
          <a:blip r:embed="rId4"/>
          <a:stretch>
            <a:fillRect/>
          </a:stretch>
        </p:blipFill>
        <p:spPr>
          <a:xfrm>
            <a:off x="1540565" y="1980000"/>
            <a:ext cx="9110870" cy="3898272"/>
          </a:xfrm>
          <a:prstGeom prst="rect">
            <a:avLst/>
          </a:prstGeom>
        </p:spPr>
      </p:pic>
      <p:pic>
        <p:nvPicPr>
          <p:cNvPr id="3" name="Picture 2">
            <a:extLst>
              <a:ext uri="{FF2B5EF4-FFF2-40B4-BE49-F238E27FC236}">
                <a16:creationId xmlns:a16="http://schemas.microsoft.com/office/drawing/2014/main" id="{CB5A63A6-6EAA-6B4B-A9B6-09FD4AA6F2C1}"/>
              </a:ext>
            </a:extLst>
          </p:cNvPr>
          <p:cNvPicPr>
            <a:picLocks noChangeAspect="1"/>
          </p:cNvPicPr>
          <p:nvPr/>
        </p:nvPicPr>
        <p:blipFill>
          <a:blip r:embed="rId5"/>
          <a:stretch>
            <a:fillRect/>
          </a:stretch>
        </p:blipFill>
        <p:spPr>
          <a:xfrm>
            <a:off x="2136912" y="979728"/>
            <a:ext cx="8219937" cy="738634"/>
          </a:xfrm>
          <a:prstGeom prst="rect">
            <a:avLst/>
          </a:prstGeom>
        </p:spPr>
      </p:pic>
      <p:pic>
        <p:nvPicPr>
          <p:cNvPr id="4" name="Audio 3">
            <a:hlinkClick r:id="" action="ppaction://media"/>
            <a:extLst>
              <a:ext uri="{FF2B5EF4-FFF2-40B4-BE49-F238E27FC236}">
                <a16:creationId xmlns:a16="http://schemas.microsoft.com/office/drawing/2014/main" id="{6BD9640D-97F1-D14E-AA94-67D4C53EF3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45689213"/>
      </p:ext>
    </p:extLst>
  </p:cSld>
  <p:clrMapOvr>
    <a:masterClrMapping/>
  </p:clrMapOvr>
  <mc:AlternateContent xmlns:mc="http://schemas.openxmlformats.org/markup-compatibility/2006" xmlns:p14="http://schemas.microsoft.com/office/powerpoint/2010/main">
    <mc:Choice Requires="p14">
      <p:transition spd="slow" p14:dur="2000" advTm="47291"/>
    </mc:Choice>
    <mc:Fallback xmlns="">
      <p:transition spd="slow" advTm="47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ive 3-storey houses in-lined on street">
            <a:extLst>
              <a:ext uri="{FF2B5EF4-FFF2-40B4-BE49-F238E27FC236}">
                <a16:creationId xmlns:a16="http://schemas.microsoft.com/office/drawing/2014/main" id="{28B53FE6-0905-B944-8009-E26FB21F6739}"/>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1097280" y="758952"/>
            <a:ext cx="10058400" cy="3566160"/>
          </a:xfrm>
        </p:spPr>
        <p:txBody>
          <a:bodyPr>
            <a:normAutofit fontScale="90000"/>
          </a:bodyPr>
          <a:lstStyle/>
          <a:p>
            <a:r>
              <a:rPr lang="en-US" sz="6600" dirty="0"/>
              <a:t>California Housing Market </a:t>
            </a:r>
            <a:r>
              <a:rPr lang="en-US" sz="6600" dirty="0">
                <a:solidFill>
                  <a:schemeClr val="tx1"/>
                </a:solidFill>
              </a:rPr>
              <a:t>Price</a:t>
            </a:r>
            <a:br>
              <a:rPr lang="en-US" sz="6200" dirty="0">
                <a:solidFill>
                  <a:srgbClr val="FFFFFF"/>
                </a:solidFill>
              </a:rPr>
            </a:br>
            <a:br>
              <a:rPr lang="en-US" sz="6200" dirty="0">
                <a:solidFill>
                  <a:srgbClr val="FFFFFF"/>
                </a:solidFill>
              </a:rPr>
            </a:br>
            <a:endParaRPr lang="en-US" sz="6200" dirty="0">
              <a:solidFill>
                <a:srgbClr val="FFFFFF"/>
              </a:solidFill>
            </a:endParaRPr>
          </a:p>
        </p:txBody>
      </p:sp>
      <p:cxnSp>
        <p:nvCxnSpPr>
          <p:cNvPr id="77" name="Straight Connector 76">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9"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D26D70D0-363C-524D-B8E4-53FB9315E3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008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921"/>
    </mc:Choice>
    <mc:Fallback xmlns="">
      <p:transition spd="slow" advTm="10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6418B6-D2C7-6644-8ABC-415F9C72180C}"/>
              </a:ext>
            </a:extLst>
          </p:cNvPr>
          <p:cNvSpPr>
            <a:spLocks noGrp="1"/>
          </p:cNvSpPr>
          <p:nvPr>
            <p:ph type="title"/>
          </p:nvPr>
        </p:nvSpPr>
        <p:spPr>
          <a:xfrm>
            <a:off x="1097280" y="516835"/>
            <a:ext cx="5977937" cy="1666501"/>
          </a:xfrm>
        </p:spPr>
        <p:txBody>
          <a:bodyPr vert="horz" lIns="91440" tIns="45720" rIns="91440" bIns="45720" rtlCol="0" anchor="b">
            <a:normAutofit/>
          </a:bodyPr>
          <a:lstStyle/>
          <a:p>
            <a:r>
              <a:rPr lang="en-US" sz="4000" dirty="0"/>
              <a:t>Data processing with two files (CA housing and Zillow)</a:t>
            </a:r>
          </a:p>
        </p:txBody>
      </p:sp>
      <p:cxnSp>
        <p:nvCxnSpPr>
          <p:cNvPr id="77" name="Straight Connector 7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C57AA0-37A1-9E45-BE55-D4D4C7F69CC5}"/>
              </a:ext>
            </a:extLst>
          </p:cNvPr>
          <p:cNvSpPr>
            <a:spLocks noGrp="1"/>
          </p:cNvSpPr>
          <p:nvPr>
            <p:ph type="body" sz="half" idx="2"/>
          </p:nvPr>
        </p:nvSpPr>
        <p:spPr>
          <a:xfrm>
            <a:off x="640078" y="2545533"/>
            <a:ext cx="6307373" cy="4140523"/>
          </a:xfrm>
        </p:spPr>
        <p:txBody>
          <a:bodyPr vert="horz" lIns="0" tIns="45720" rIns="0" bIns="45720" rtlCol="0">
            <a:normAutofit/>
          </a:bodyPr>
          <a:lstStyle/>
          <a:p>
            <a:pPr lvl="1"/>
            <a:r>
              <a:rPr lang="en-IN" sz="1600" spc="-50" dirty="0">
                <a:solidFill>
                  <a:srgbClr val="FFFFFF"/>
                </a:solidFill>
                <a:latin typeface="+mj-lt"/>
                <a:ea typeface="+mj-ea"/>
                <a:cs typeface="+mj-cs"/>
              </a:rPr>
              <a:t>Houses sold in 2016 ( Zillow Transaction data) - 90k Properties. </a:t>
            </a:r>
            <a:r>
              <a:rPr lang="en-US" sz="1600" spc="-50" dirty="0">
                <a:solidFill>
                  <a:srgbClr val="FFFFFF"/>
                </a:solidFill>
                <a:latin typeface="+mj-lt"/>
                <a:ea typeface="+mj-ea"/>
                <a:cs typeface="+mj-cs"/>
              </a:rPr>
              <a:t>California averaged more than 200,000 new homes annually, with multifamily housing accounting for more of the housing production. </a:t>
            </a:r>
          </a:p>
          <a:p>
            <a:pPr lvl="1"/>
            <a:endParaRPr lang="en-IN" sz="1600" spc="-50" dirty="0">
              <a:solidFill>
                <a:srgbClr val="FFFFFF"/>
              </a:solidFill>
              <a:latin typeface="+mj-lt"/>
              <a:ea typeface="+mj-ea"/>
              <a:cs typeface="+mj-cs"/>
            </a:endParaRPr>
          </a:p>
          <a:p>
            <a:pPr lvl="1"/>
            <a:r>
              <a:rPr lang="en-IN" sz="1600" spc="-50" dirty="0">
                <a:solidFill>
                  <a:srgbClr val="FFFFFF"/>
                </a:solidFill>
                <a:latin typeface="+mj-lt"/>
                <a:ea typeface="+mj-ea"/>
                <a:cs typeface="+mj-cs"/>
              </a:rPr>
              <a:t>Properties data</a:t>
            </a:r>
            <a:r>
              <a:rPr lang="en-US" sz="1600" spc="-50" dirty="0">
                <a:solidFill>
                  <a:srgbClr val="FFFFFF"/>
                </a:solidFill>
                <a:latin typeface="+mj-lt"/>
                <a:ea typeface="+mj-ea"/>
                <a:cs typeface="+mj-cs"/>
              </a:rPr>
              <a:t>–</a:t>
            </a:r>
            <a:r>
              <a:rPr lang="en-IN" sz="1600" spc="-50" dirty="0">
                <a:solidFill>
                  <a:srgbClr val="FFFFFF"/>
                </a:solidFill>
                <a:latin typeface="+mj-lt"/>
                <a:ea typeface="+mj-ea"/>
                <a:cs typeface="+mj-cs"/>
              </a:rPr>
              <a:t> 27 Million Properties (58 attributes)</a:t>
            </a:r>
          </a:p>
          <a:p>
            <a:pPr marL="1485900" lvl="2" indent="-571500">
              <a:buFont typeface="Arial" panose="020B0604020202020204" pitchFamily="34" charset="0"/>
              <a:buChar char="•"/>
            </a:pPr>
            <a:r>
              <a:rPr lang="en-IN" sz="1600" spc="-50" dirty="0">
                <a:solidFill>
                  <a:srgbClr val="FFFFFF"/>
                </a:solidFill>
                <a:latin typeface="+mj-lt"/>
                <a:ea typeface="+mj-ea"/>
                <a:cs typeface="+mj-cs"/>
              </a:rPr>
              <a:t>Mortgage Records Attached</a:t>
            </a:r>
          </a:p>
          <a:p>
            <a:pPr marL="1485900" lvl="2" indent="-571500">
              <a:buFont typeface="Arial" panose="020B0604020202020204" pitchFamily="34" charset="0"/>
              <a:buChar char="•"/>
            </a:pPr>
            <a:r>
              <a:rPr lang="en-IN" sz="1600" spc="-50" dirty="0">
                <a:solidFill>
                  <a:srgbClr val="FFFFFF"/>
                </a:solidFill>
                <a:latin typeface="+mj-lt"/>
                <a:ea typeface="+mj-ea"/>
                <a:cs typeface="+mj-cs"/>
              </a:rPr>
              <a:t>Tax Assessments</a:t>
            </a:r>
          </a:p>
          <a:p>
            <a:pPr marL="1485900" lvl="2" indent="-571500">
              <a:buFont typeface="Arial" panose="020B0604020202020204" pitchFamily="34" charset="0"/>
              <a:buChar char="•"/>
            </a:pPr>
            <a:r>
              <a:rPr lang="en-IN" sz="1600" spc="-50" dirty="0">
                <a:solidFill>
                  <a:srgbClr val="FFFFFF"/>
                </a:solidFill>
                <a:latin typeface="+mj-lt"/>
                <a:ea typeface="+mj-ea"/>
                <a:cs typeface="+mj-cs"/>
              </a:rPr>
              <a:t> Physical features of the Property(Bed Count , Living Area, Age of the building)</a:t>
            </a:r>
          </a:p>
          <a:p>
            <a:pPr marL="1485900" lvl="2" indent="-571500">
              <a:buFont typeface="Arial" panose="020B0604020202020204" pitchFamily="34" charset="0"/>
              <a:buChar char="•"/>
            </a:pPr>
            <a:r>
              <a:rPr lang="en-US" sz="1600" spc="-50" dirty="0">
                <a:solidFill>
                  <a:srgbClr val="FFFFFF"/>
                </a:solidFill>
                <a:latin typeface="+mj-lt"/>
                <a:ea typeface="+mj-ea"/>
                <a:cs typeface="+mj-cs"/>
              </a:rPr>
              <a:t>Location Details about the properties</a:t>
            </a:r>
          </a:p>
          <a:p>
            <a:pPr marL="1485900" lvl="2" indent="-571500">
              <a:buFont typeface="Arial" panose="020B0604020202020204" pitchFamily="34" charset="0"/>
              <a:buChar char="•"/>
            </a:pPr>
            <a:r>
              <a:rPr lang="en-US" sz="1600" spc="-50" dirty="0">
                <a:solidFill>
                  <a:srgbClr val="FFFFFF"/>
                </a:solidFill>
                <a:latin typeface="+mj-lt"/>
                <a:ea typeface="+mj-ea"/>
                <a:cs typeface="+mj-cs"/>
              </a:rPr>
              <a:t>Amenities available in the property</a:t>
            </a:r>
          </a:p>
          <a:p>
            <a:pPr>
              <a:lnSpc>
                <a:spcPct val="100000"/>
              </a:lnSpc>
            </a:pPr>
            <a:endParaRPr lang="en-US" sz="2000" dirty="0"/>
          </a:p>
        </p:txBody>
      </p:sp>
      <p:pic>
        <p:nvPicPr>
          <p:cNvPr id="16386" name="Picture 2" descr="man in blue long sleeve shirt holding woman in gray sweater">
            <a:extLst>
              <a:ext uri="{FF2B5EF4-FFF2-40B4-BE49-F238E27FC236}">
                <a16:creationId xmlns:a16="http://schemas.microsoft.com/office/drawing/2014/main" id="{69BF84A8-E7ED-CA45-871C-BAA24D4D7C7D}"/>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24731" r="30690" b="-1"/>
          <a:stretch/>
        </p:blipFill>
        <p:spPr bwMode="auto">
          <a:xfrm>
            <a:off x="7611902" y="10"/>
            <a:ext cx="458009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B9BDA1E0-AA37-0C4A-8D00-EF49260B23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91722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9470"/>
    </mc:Choice>
    <mc:Fallback xmlns="">
      <p:transition spd="slow" advTm="39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35">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876C645-9F57-7C45-ADAA-B168ECF2F08B}"/>
              </a:ext>
            </a:extLst>
          </p:cNvPr>
          <p:cNvPicPr>
            <a:picLocks noChangeAspect="1"/>
          </p:cNvPicPr>
          <p:nvPr/>
        </p:nvPicPr>
        <p:blipFill>
          <a:blip r:embed="rId4"/>
          <a:stretch>
            <a:fillRect/>
          </a:stretch>
        </p:blipFill>
        <p:spPr>
          <a:xfrm>
            <a:off x="1321904" y="2293034"/>
            <a:ext cx="9548191" cy="3719183"/>
          </a:xfrm>
          <a:prstGeom prst="rect">
            <a:avLst/>
          </a:prstGeom>
        </p:spPr>
      </p:pic>
      <p:pic>
        <p:nvPicPr>
          <p:cNvPr id="3" name="Picture 2">
            <a:extLst>
              <a:ext uri="{FF2B5EF4-FFF2-40B4-BE49-F238E27FC236}">
                <a16:creationId xmlns:a16="http://schemas.microsoft.com/office/drawing/2014/main" id="{EDC1EEEB-7777-A548-9D77-C309B003D733}"/>
              </a:ext>
            </a:extLst>
          </p:cNvPr>
          <p:cNvPicPr>
            <a:picLocks noChangeAspect="1"/>
          </p:cNvPicPr>
          <p:nvPr/>
        </p:nvPicPr>
        <p:blipFill>
          <a:blip r:embed="rId5"/>
          <a:stretch>
            <a:fillRect/>
          </a:stretch>
        </p:blipFill>
        <p:spPr>
          <a:xfrm>
            <a:off x="1669774" y="845783"/>
            <a:ext cx="9081880" cy="892055"/>
          </a:xfrm>
          <a:prstGeom prst="rect">
            <a:avLst/>
          </a:prstGeom>
        </p:spPr>
      </p:pic>
      <p:pic>
        <p:nvPicPr>
          <p:cNvPr id="4" name="Picture 3">
            <a:extLst>
              <a:ext uri="{FF2B5EF4-FFF2-40B4-BE49-F238E27FC236}">
                <a16:creationId xmlns:a16="http://schemas.microsoft.com/office/drawing/2014/main" id="{1CCF09B4-AB33-DC4B-86D0-BFE1FC012DB4}"/>
              </a:ext>
            </a:extLst>
          </p:cNvPr>
          <p:cNvPicPr>
            <a:picLocks noChangeAspect="1"/>
          </p:cNvPicPr>
          <p:nvPr/>
        </p:nvPicPr>
        <p:blipFill>
          <a:blip r:embed="rId6"/>
          <a:stretch>
            <a:fillRect/>
          </a:stretch>
        </p:blipFill>
        <p:spPr>
          <a:xfrm>
            <a:off x="3269973" y="2032596"/>
            <a:ext cx="6467061" cy="500427"/>
          </a:xfrm>
          <a:prstGeom prst="rect">
            <a:avLst/>
          </a:prstGeom>
        </p:spPr>
      </p:pic>
      <p:pic>
        <p:nvPicPr>
          <p:cNvPr id="6" name="Audio 5">
            <a:hlinkClick r:id="" action="ppaction://media"/>
            <a:extLst>
              <a:ext uri="{FF2B5EF4-FFF2-40B4-BE49-F238E27FC236}">
                <a16:creationId xmlns:a16="http://schemas.microsoft.com/office/drawing/2014/main" id="{FD6EFFCE-C85A-C44D-A6B6-3ECA1254AD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3588428"/>
      </p:ext>
    </p:extLst>
  </p:cSld>
  <p:clrMapOvr>
    <a:masterClrMapping/>
  </p:clrMapOvr>
  <mc:AlternateContent xmlns:mc="http://schemas.openxmlformats.org/markup-compatibility/2006" xmlns:p14="http://schemas.microsoft.com/office/powerpoint/2010/main">
    <mc:Choice Requires="p14">
      <p:transition spd="slow" p14:dur="2000" advTm="33792"/>
    </mc:Choice>
    <mc:Fallback xmlns="">
      <p:transition spd="slow" advTm="33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35">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3CDD9CD-14F4-3F47-B546-15F3F72F3D2B}"/>
              </a:ext>
            </a:extLst>
          </p:cNvPr>
          <p:cNvPicPr>
            <a:picLocks noChangeAspect="1"/>
          </p:cNvPicPr>
          <p:nvPr/>
        </p:nvPicPr>
        <p:blipFill>
          <a:blip r:embed="rId4"/>
          <a:stretch>
            <a:fillRect/>
          </a:stretch>
        </p:blipFill>
        <p:spPr>
          <a:xfrm>
            <a:off x="1222512" y="2325758"/>
            <a:ext cx="9598795" cy="3459026"/>
          </a:xfrm>
          <a:prstGeom prst="rect">
            <a:avLst/>
          </a:prstGeom>
        </p:spPr>
      </p:pic>
      <p:pic>
        <p:nvPicPr>
          <p:cNvPr id="3" name="Picture 2">
            <a:extLst>
              <a:ext uri="{FF2B5EF4-FFF2-40B4-BE49-F238E27FC236}">
                <a16:creationId xmlns:a16="http://schemas.microsoft.com/office/drawing/2014/main" id="{43FDFF2E-F65E-2D49-80CE-CAE882DEACC9}"/>
              </a:ext>
            </a:extLst>
          </p:cNvPr>
          <p:cNvPicPr>
            <a:picLocks noChangeAspect="1"/>
          </p:cNvPicPr>
          <p:nvPr/>
        </p:nvPicPr>
        <p:blipFill>
          <a:blip r:embed="rId5"/>
          <a:stretch>
            <a:fillRect/>
          </a:stretch>
        </p:blipFill>
        <p:spPr>
          <a:xfrm>
            <a:off x="1370693" y="743016"/>
            <a:ext cx="9715500" cy="660400"/>
          </a:xfrm>
          <a:prstGeom prst="rect">
            <a:avLst/>
          </a:prstGeom>
        </p:spPr>
      </p:pic>
      <p:pic>
        <p:nvPicPr>
          <p:cNvPr id="4" name="Picture 3">
            <a:extLst>
              <a:ext uri="{FF2B5EF4-FFF2-40B4-BE49-F238E27FC236}">
                <a16:creationId xmlns:a16="http://schemas.microsoft.com/office/drawing/2014/main" id="{F511D77F-6945-284C-B112-CD870F736D14}"/>
              </a:ext>
            </a:extLst>
          </p:cNvPr>
          <p:cNvPicPr>
            <a:picLocks noChangeAspect="1"/>
          </p:cNvPicPr>
          <p:nvPr/>
        </p:nvPicPr>
        <p:blipFill>
          <a:blip r:embed="rId6"/>
          <a:stretch>
            <a:fillRect/>
          </a:stretch>
        </p:blipFill>
        <p:spPr>
          <a:xfrm>
            <a:off x="3459843" y="1963808"/>
            <a:ext cx="5537200" cy="723900"/>
          </a:xfrm>
          <a:prstGeom prst="rect">
            <a:avLst/>
          </a:prstGeom>
        </p:spPr>
      </p:pic>
      <p:pic>
        <p:nvPicPr>
          <p:cNvPr id="5" name="Audio 4">
            <a:hlinkClick r:id="" action="ppaction://media"/>
            <a:extLst>
              <a:ext uri="{FF2B5EF4-FFF2-40B4-BE49-F238E27FC236}">
                <a16:creationId xmlns:a16="http://schemas.microsoft.com/office/drawing/2014/main" id="{04CF6E4F-ACCE-DF49-B632-5BB857A158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1034959"/>
      </p:ext>
    </p:extLst>
  </p:cSld>
  <p:clrMapOvr>
    <a:masterClrMapping/>
  </p:clrMapOvr>
  <mc:AlternateContent xmlns:mc="http://schemas.openxmlformats.org/markup-compatibility/2006" xmlns:p14="http://schemas.microsoft.com/office/powerpoint/2010/main">
    <mc:Choice Requires="p14">
      <p:transition spd="slow" p14:dur="2000" advTm="80067"/>
    </mc:Choice>
    <mc:Fallback xmlns="">
      <p:transition spd="slow" advTm="80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ive 3-storey houses in-lined on street">
            <a:extLst>
              <a:ext uri="{FF2B5EF4-FFF2-40B4-BE49-F238E27FC236}">
                <a16:creationId xmlns:a16="http://schemas.microsoft.com/office/drawing/2014/main" id="{28B53FE6-0905-B944-8009-E26FB21F6739}"/>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1116218" y="2401293"/>
            <a:ext cx="10058400" cy="3566160"/>
          </a:xfrm>
        </p:spPr>
        <p:txBody>
          <a:bodyPr>
            <a:normAutofit fontScale="90000"/>
          </a:bodyPr>
          <a:lstStyle/>
          <a:p>
            <a:pPr algn="ctr"/>
            <a:r>
              <a:rPr lang="en-US" sz="6600" dirty="0"/>
              <a:t>Should Investors or Home buyer Invest in California Housing Market?</a:t>
            </a:r>
            <a:br>
              <a:rPr lang="en-US" sz="6200" dirty="0">
                <a:solidFill>
                  <a:srgbClr val="FFFFFF"/>
                </a:solidFill>
              </a:rPr>
            </a:br>
            <a:br>
              <a:rPr lang="en-US" sz="6200" dirty="0">
                <a:solidFill>
                  <a:srgbClr val="FFFFFF"/>
                </a:solidFill>
              </a:rPr>
            </a:br>
            <a:endParaRPr lang="en-US" sz="6200" dirty="0">
              <a:solidFill>
                <a:srgbClr val="FFFFFF"/>
              </a:solidFill>
            </a:endParaRPr>
          </a:p>
        </p:txBody>
      </p:sp>
      <p:cxnSp>
        <p:nvCxnSpPr>
          <p:cNvPr id="77" name="Straight Connector 76">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9"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A33D0AD9-F34F-1D46-9DFB-00161F0510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44132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158"/>
    </mc:Choice>
    <mc:Fallback xmlns="">
      <p:transition spd="slow" advTm="18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B0518-EB8E-7D4E-A232-D7B69D07A566}"/>
              </a:ext>
            </a:extLst>
          </p:cNvPr>
          <p:cNvSpPr>
            <a:spLocks noGrp="1"/>
          </p:cNvSpPr>
          <p:nvPr>
            <p:ph type="title"/>
          </p:nvPr>
        </p:nvSpPr>
        <p:spPr>
          <a:xfrm>
            <a:off x="5172074" y="286603"/>
            <a:ext cx="5983605" cy="1450757"/>
          </a:xfrm>
        </p:spPr>
        <p:txBody>
          <a:bodyPr>
            <a:normAutofit/>
          </a:bodyPr>
          <a:lstStyle/>
          <a:p>
            <a:r>
              <a:rPr lang="en-US" dirty="0"/>
              <a:t>The Answer is …</a:t>
            </a:r>
          </a:p>
        </p:txBody>
      </p:sp>
      <p:pic>
        <p:nvPicPr>
          <p:cNvPr id="3074" name="Picture 2" descr="houses and buildings during daytime">
            <a:extLst>
              <a:ext uri="{FF2B5EF4-FFF2-40B4-BE49-F238E27FC236}">
                <a16:creationId xmlns:a16="http://schemas.microsoft.com/office/drawing/2014/main" id="{C9C8D571-56E0-A74B-AA2B-F28BCC5250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 r="1" b="1"/>
          <a:stretch/>
        </p:blipFill>
        <p:spPr bwMode="auto">
          <a:xfrm>
            <a:off x="20" y="10"/>
            <a:ext cx="4580077"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76" name="Picture 4" descr="nope graffiti">
            <a:extLst>
              <a:ext uri="{FF2B5EF4-FFF2-40B4-BE49-F238E27FC236}">
                <a16:creationId xmlns:a16="http://schemas.microsoft.com/office/drawing/2014/main" id="{6E09EE9C-35AB-984D-BD3D-45ED30C52B80}"/>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344538" y="2108200"/>
            <a:ext cx="5638362" cy="376078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72044093-0739-AB47-9948-1AAE0A71C0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85370779"/>
      </p:ext>
    </p:extLst>
  </p:cSld>
  <p:clrMapOvr>
    <a:masterClrMapping/>
  </p:clrMapOvr>
  <mc:AlternateContent xmlns:mc="http://schemas.openxmlformats.org/markup-compatibility/2006" xmlns:p14="http://schemas.microsoft.com/office/powerpoint/2010/main">
    <mc:Choice Requires="p14">
      <p:transition spd="slow" p14:dur="2000" advTm="47808"/>
    </mc:Choice>
    <mc:Fallback xmlns="">
      <p:transition spd="slow" advTm="4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B0518-EB8E-7D4E-A232-D7B69D07A566}"/>
              </a:ext>
            </a:extLst>
          </p:cNvPr>
          <p:cNvSpPr>
            <a:spLocks noGrp="1"/>
          </p:cNvSpPr>
          <p:nvPr>
            <p:ph type="title"/>
          </p:nvPr>
        </p:nvSpPr>
        <p:spPr>
          <a:xfrm>
            <a:off x="5172074" y="286603"/>
            <a:ext cx="5983605" cy="1450757"/>
          </a:xfrm>
        </p:spPr>
        <p:txBody>
          <a:bodyPr>
            <a:normAutofit/>
          </a:bodyPr>
          <a:lstStyle/>
          <a:p>
            <a:r>
              <a:rPr lang="en-US" dirty="0"/>
              <a:t>Save your money!</a:t>
            </a:r>
          </a:p>
        </p:txBody>
      </p:sp>
      <p:pic>
        <p:nvPicPr>
          <p:cNvPr id="10242" name="Picture 2" descr="assorted coin lot in clear glass jar">
            <a:extLst>
              <a:ext uri="{FF2B5EF4-FFF2-40B4-BE49-F238E27FC236}">
                <a16:creationId xmlns:a16="http://schemas.microsoft.com/office/drawing/2014/main" id="{EFEA4C11-3D5B-0142-9ACD-4FA0CCB44E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94"/>
          <a:stretch/>
        </p:blipFill>
        <p:spPr bwMode="auto">
          <a:xfrm>
            <a:off x="20" y="10"/>
            <a:ext cx="4580077" cy="6400784"/>
          </a:xfrm>
          <a:prstGeom prst="rect">
            <a:avLst/>
          </a:prstGeom>
          <a:noFill/>
          <a:extLst>
            <a:ext uri="{909E8E84-426E-40DD-AFC4-6F175D3DCCD1}">
              <a14:hiddenFill xmlns:a14="http://schemas.microsoft.com/office/drawing/2010/main">
                <a:solidFill>
                  <a:srgbClr val="FFFFFF"/>
                </a:solidFill>
              </a14:hiddenFill>
            </a:ext>
          </a:extLst>
        </p:spPr>
      </p:pic>
      <p:cxnSp>
        <p:nvCxnSpPr>
          <p:cNvPr id="201"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78" name="Content Placeholder 3077">
            <a:extLst>
              <a:ext uri="{FF2B5EF4-FFF2-40B4-BE49-F238E27FC236}">
                <a16:creationId xmlns:a16="http://schemas.microsoft.com/office/drawing/2014/main" id="{0A2619B1-CAE3-4929-9548-956DB7989ADE}"/>
              </a:ext>
            </a:extLst>
          </p:cNvPr>
          <p:cNvSpPr>
            <a:spLocks noGrp="1"/>
          </p:cNvSpPr>
          <p:nvPr>
            <p:ph idx="1"/>
          </p:nvPr>
        </p:nvSpPr>
        <p:spPr>
          <a:xfrm>
            <a:off x="5172074" y="2108201"/>
            <a:ext cx="5983606" cy="3760891"/>
          </a:xfrm>
        </p:spPr>
        <p:txBody>
          <a:bodyPr>
            <a:normAutofit/>
          </a:bodyPr>
          <a:lstStyle/>
          <a:p>
            <a:r>
              <a:rPr lang="en-US" dirty="0"/>
              <a:t>The data shows that the housing market in California is way too high and that your mortgage and interest rate will be too high to manage, and you’ll end up filling for bankruptcy. For those seeking to invest stay far way from California as possible.</a:t>
            </a:r>
          </a:p>
        </p:txBody>
      </p:sp>
      <p:sp>
        <p:nvSpPr>
          <p:cNvPr id="203" name="Rectangle 202">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14A7953A-79D7-4A4A-86A1-E13831131C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707101"/>
      </p:ext>
    </p:extLst>
  </p:cSld>
  <p:clrMapOvr>
    <a:masterClrMapping/>
  </p:clrMapOvr>
  <mc:AlternateContent xmlns:mc="http://schemas.openxmlformats.org/markup-compatibility/2006" xmlns:p14="http://schemas.microsoft.com/office/powerpoint/2010/main">
    <mc:Choice Requires="p14">
      <p:transition spd="slow" p14:dur="2000" advTm="21028"/>
    </mc:Choice>
    <mc:Fallback xmlns="">
      <p:transition spd="slow" advTm="21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4098" name="Picture 2" descr="green palm tree near houses during daytime">
            <a:extLst>
              <a:ext uri="{FF2B5EF4-FFF2-40B4-BE49-F238E27FC236}">
                <a16:creationId xmlns:a16="http://schemas.microsoft.com/office/drawing/2014/main" id="{A74B989E-8BB6-9B42-83F5-8B0DD40402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827" r="1" b="7138"/>
          <a:stretch/>
        </p:blipFill>
        <p:spPr bwMode="auto">
          <a:xfrm>
            <a:off x="2843" y="10"/>
            <a:ext cx="12186315"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B0518-EB8E-7D4E-A232-D7B69D07A566}"/>
              </a:ext>
            </a:extLst>
          </p:cNvPr>
          <p:cNvSpPr>
            <a:spLocks noGrp="1"/>
          </p:cNvSpPr>
          <p:nvPr>
            <p:ph type="title"/>
          </p:nvPr>
        </p:nvSpPr>
        <p:spPr>
          <a:xfrm>
            <a:off x="1192674" y="1506828"/>
            <a:ext cx="3153580" cy="1358188"/>
          </a:xfrm>
        </p:spPr>
        <p:txBody>
          <a:bodyPr>
            <a:normAutofit/>
          </a:bodyPr>
          <a:lstStyle/>
          <a:p>
            <a:r>
              <a:rPr lang="en-US" sz="3600" dirty="0">
                <a:solidFill>
                  <a:srgbClr val="FFFFFF"/>
                </a:solidFill>
              </a:rPr>
              <a:t>THANK YOU!</a:t>
            </a:r>
          </a:p>
        </p:txBody>
      </p:sp>
      <p:cxnSp>
        <p:nvCxnSpPr>
          <p:cNvPr id="77" name="Straight Connector 76">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8F623BAD-609B-1241-98A7-BFE319A346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85632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449"/>
    </mc:Choice>
    <mc:Fallback xmlns="">
      <p:transition spd="slow" advTm="14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B0518-EB8E-7D4E-A232-D7B69D07A566}"/>
              </a:ext>
            </a:extLst>
          </p:cNvPr>
          <p:cNvSpPr>
            <a:spLocks noGrp="1"/>
          </p:cNvSpPr>
          <p:nvPr>
            <p:ph type="title"/>
          </p:nvPr>
        </p:nvSpPr>
        <p:spPr>
          <a:xfrm>
            <a:off x="7859485" y="634946"/>
            <a:ext cx="3690257" cy="1450757"/>
          </a:xfrm>
        </p:spPr>
        <p:txBody>
          <a:bodyPr>
            <a:normAutofit/>
          </a:bodyPr>
          <a:lstStyle/>
          <a:p>
            <a:r>
              <a:rPr lang="en-US" dirty="0"/>
              <a:t>References</a:t>
            </a:r>
          </a:p>
        </p:txBody>
      </p:sp>
      <p:pic>
        <p:nvPicPr>
          <p:cNvPr id="5122" name="Picture 2" descr="white and brown concrete building">
            <a:extLst>
              <a:ext uri="{FF2B5EF4-FFF2-40B4-BE49-F238E27FC236}">
                <a16:creationId xmlns:a16="http://schemas.microsoft.com/office/drawing/2014/main" id="{4B18DC10-5539-BA4A-A71C-F8B07A2014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211"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26" name="Content Placeholder 5125">
            <a:extLst>
              <a:ext uri="{FF2B5EF4-FFF2-40B4-BE49-F238E27FC236}">
                <a16:creationId xmlns:a16="http://schemas.microsoft.com/office/drawing/2014/main" id="{0D351181-F692-49EB-8F2D-EBB1555D13CB}"/>
              </a:ext>
            </a:extLst>
          </p:cNvPr>
          <p:cNvSpPr>
            <a:spLocks noGrp="1"/>
          </p:cNvSpPr>
          <p:nvPr>
            <p:ph idx="1"/>
          </p:nvPr>
        </p:nvSpPr>
        <p:spPr>
          <a:xfrm>
            <a:off x="7859485" y="2407436"/>
            <a:ext cx="3690257" cy="3461658"/>
          </a:xfrm>
        </p:spPr>
        <p:txBody>
          <a:bodyPr>
            <a:normAutofit/>
          </a:bodyPr>
          <a:lstStyle/>
          <a:p>
            <a:endParaRPr lang="en-US" dirty="0"/>
          </a:p>
        </p:txBody>
      </p:sp>
      <p:sp>
        <p:nvSpPr>
          <p:cNvPr id="77" name="Rectangle 76">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443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8" name="Picture 4" descr="person using phone and laptop computer">
            <a:extLst>
              <a:ext uri="{FF2B5EF4-FFF2-40B4-BE49-F238E27FC236}">
                <a16:creationId xmlns:a16="http://schemas.microsoft.com/office/drawing/2014/main" id="{048A0202-7F24-744A-89EB-2897CF926A7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4231"/>
                    </a14:imgEffect>
                    <a14:imgEffect>
                      <a14:saturation sat="31000"/>
                    </a14:imgEffect>
                    <a14:imgEffect>
                      <a14:brightnessContrast bright="-55000"/>
                    </a14:imgEffect>
                  </a14:imgLayer>
                </a14:imgProps>
              </a:ext>
              <a:ext uri="{28A0092B-C50C-407E-A947-70E740481C1C}">
                <a14:useLocalDpi xmlns:a14="http://schemas.microsoft.com/office/drawing/2010/main" val="0"/>
              </a:ext>
            </a:extLst>
          </a:blip>
          <a:srcRect t="7865" b="7865"/>
          <a:stretch/>
        </p:blipFill>
        <p:spPr bwMode="auto">
          <a:xfrm>
            <a:off x="20" y="-22"/>
            <a:ext cx="12191977" cy="6858022"/>
          </a:xfrm>
          <a:prstGeom prst="rect">
            <a:avLst/>
          </a:prstGeom>
          <a:noFill/>
          <a:effectLst>
            <a:outerShdw dist="50800" sx="93000" sy="93000" algn="ctr" rotWithShape="0">
              <a:srgbClr val="000000">
                <a:alpha val="38000"/>
              </a:srgbClr>
            </a:outerShdw>
            <a:reflection endPos="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192" name="Rectangle 19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643466" y="643467"/>
            <a:ext cx="5452529" cy="3569242"/>
          </a:xfrm>
        </p:spPr>
        <p:txBody>
          <a:bodyPr anchor="t">
            <a:normAutofit/>
          </a:bodyPr>
          <a:lstStyle/>
          <a:p>
            <a:r>
              <a:rPr lang="en-US" sz="6000" dirty="0">
                <a:solidFill>
                  <a:schemeClr val="bg1"/>
                </a:solidFill>
              </a:rPr>
              <a:t>METHOD &amp; APPROACH</a:t>
            </a:r>
            <a:br>
              <a:rPr lang="en-US" sz="6000" dirty="0">
                <a:solidFill>
                  <a:schemeClr val="bg1"/>
                </a:solidFill>
              </a:rPr>
            </a:br>
            <a:br>
              <a:rPr lang="en-US" sz="6000" dirty="0">
                <a:solidFill>
                  <a:schemeClr val="bg1"/>
                </a:solidFill>
              </a:rPr>
            </a:br>
            <a:endParaRPr lang="en-US" sz="6000" dirty="0">
              <a:solidFill>
                <a:schemeClr val="bg1"/>
              </a:solidFill>
            </a:endParaRPr>
          </a:p>
        </p:txBody>
      </p:sp>
      <p:sp>
        <p:nvSpPr>
          <p:cNvPr id="193" name="Rectangle 19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Diagram 8">
            <a:extLst>
              <a:ext uri="{FF2B5EF4-FFF2-40B4-BE49-F238E27FC236}">
                <a16:creationId xmlns:a16="http://schemas.microsoft.com/office/drawing/2014/main" id="{C83469DE-1291-D448-A504-811E940C2741}"/>
              </a:ext>
            </a:extLst>
          </p:cNvPr>
          <p:cNvGraphicFramePr/>
          <p:nvPr>
            <p:extLst>
              <p:ext uri="{D42A27DB-BD31-4B8C-83A1-F6EECF244321}">
                <p14:modId xmlns:p14="http://schemas.microsoft.com/office/powerpoint/2010/main" val="3982320312"/>
              </p:ext>
            </p:extLst>
          </p:nvPr>
        </p:nvGraphicFramePr>
        <p:xfrm>
          <a:off x="3715185" y="643458"/>
          <a:ext cx="8888707" cy="57486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7CB85871-95EB-1B4D-9817-1B74E339D99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24710270"/>
      </p:ext>
    </p:extLst>
  </p:cSld>
  <p:clrMapOvr>
    <a:masterClrMapping/>
  </p:clrMapOvr>
  <mc:AlternateContent xmlns:mc="http://schemas.openxmlformats.org/markup-compatibility/2006" xmlns:p14="http://schemas.microsoft.com/office/powerpoint/2010/main">
    <mc:Choice Requires="p14">
      <p:transition spd="slow" p14:dur="2000" advTm="18372"/>
    </mc:Choice>
    <mc:Fallback xmlns="">
      <p:transition spd="slow" advTm="18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34" name="Picture 2" descr="turned on monitoring screen">
            <a:extLst>
              <a:ext uri="{FF2B5EF4-FFF2-40B4-BE49-F238E27FC236}">
                <a16:creationId xmlns:a16="http://schemas.microsoft.com/office/drawing/2014/main" id="{40751080-9B12-8747-95FE-FD5F4C4634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3" r="4658" b="-2"/>
          <a:stretch/>
        </p:blipFill>
        <p:spPr bwMode="auto">
          <a:xfrm>
            <a:off x="16" y="10"/>
            <a:ext cx="755688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8047939" y="640080"/>
            <a:ext cx="3659246" cy="2850320"/>
          </a:xfrm>
        </p:spPr>
        <p:txBody>
          <a:bodyPr>
            <a:normAutofit/>
          </a:bodyPr>
          <a:lstStyle/>
          <a:p>
            <a:br>
              <a:rPr lang="en-US" sz="5400">
                <a:solidFill>
                  <a:srgbClr val="FFFFFF"/>
                </a:solidFill>
              </a:rPr>
            </a:br>
            <a:br>
              <a:rPr lang="en-US" sz="5400">
                <a:solidFill>
                  <a:srgbClr val="FFFFFF"/>
                </a:solidFill>
              </a:rPr>
            </a:br>
            <a:endParaRPr lang="en-US" sz="5400">
              <a:solidFill>
                <a:srgbClr val="FFFFFF"/>
              </a:solidFill>
            </a:endParaRPr>
          </a:p>
        </p:txBody>
      </p:sp>
      <p:cxnSp>
        <p:nvCxnSpPr>
          <p:cNvPr id="75" name="Straight Connector 7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AFB213F-64AE-064B-90D4-FDF12098C9DA}"/>
              </a:ext>
            </a:extLst>
          </p:cNvPr>
          <p:cNvSpPr/>
          <p:nvPr/>
        </p:nvSpPr>
        <p:spPr>
          <a:xfrm>
            <a:off x="8241047" y="2970669"/>
            <a:ext cx="3328155" cy="400110"/>
          </a:xfrm>
          <a:prstGeom prst="rect">
            <a:avLst/>
          </a:prstGeom>
        </p:spPr>
        <p:txBody>
          <a:bodyPr wrap="none">
            <a:spAutoFit/>
          </a:bodyPr>
          <a:lstStyle/>
          <a:p>
            <a:r>
              <a:rPr lang="en-US" sz="2000" b="1" i="0" dirty="0">
                <a:effectLst/>
                <a:latin typeface="Helvetica Neue" panose="02000503000000020004" pitchFamily="2" charset="0"/>
              </a:rPr>
              <a:t>Exploratory Data Analysis</a:t>
            </a:r>
          </a:p>
        </p:txBody>
      </p:sp>
      <p:pic>
        <p:nvPicPr>
          <p:cNvPr id="3" name="Audio 2">
            <a:hlinkClick r:id="" action="ppaction://media"/>
            <a:extLst>
              <a:ext uri="{FF2B5EF4-FFF2-40B4-BE49-F238E27FC236}">
                <a16:creationId xmlns:a16="http://schemas.microsoft.com/office/drawing/2014/main" id="{1E5B3F52-C29F-9041-834D-44CCE6CF8D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2444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546"/>
    </mc:Choice>
    <mc:Fallback xmlns="">
      <p:transition spd="slow" advTm="5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3E847E5-7CAB-FF41-8BF4-BF35C7844E35}"/>
              </a:ext>
            </a:extLst>
          </p:cNvPr>
          <p:cNvPicPr>
            <a:picLocks noChangeAspect="1"/>
          </p:cNvPicPr>
          <p:nvPr/>
        </p:nvPicPr>
        <p:blipFill rotWithShape="1">
          <a:blip r:embed="rId5"/>
          <a:srcRect t="13643" b="10420"/>
          <a:stretch/>
        </p:blipFill>
        <p:spPr>
          <a:xfrm>
            <a:off x="321730" y="321732"/>
            <a:ext cx="5674897" cy="3017405"/>
          </a:xfrm>
          <a:prstGeom prst="rect">
            <a:avLst/>
          </a:prstGeom>
        </p:spPr>
      </p:pic>
      <p:pic>
        <p:nvPicPr>
          <p:cNvPr id="2" name="Picture 1">
            <a:extLst>
              <a:ext uri="{FF2B5EF4-FFF2-40B4-BE49-F238E27FC236}">
                <a16:creationId xmlns:a16="http://schemas.microsoft.com/office/drawing/2014/main" id="{69D4FBF1-326F-7E44-A111-B4AD4D2EBFCD}"/>
              </a:ext>
            </a:extLst>
          </p:cNvPr>
          <p:cNvPicPr>
            <a:picLocks noChangeAspect="1"/>
          </p:cNvPicPr>
          <p:nvPr/>
        </p:nvPicPr>
        <p:blipFill rotWithShape="1">
          <a:blip r:embed="rId6"/>
          <a:srcRect l="18011" r="20458" b="-2"/>
          <a:stretch/>
        </p:blipFill>
        <p:spPr>
          <a:xfrm>
            <a:off x="321730" y="3510853"/>
            <a:ext cx="5674897" cy="2789954"/>
          </a:xfrm>
          <a:prstGeom prst="rect">
            <a:avLst/>
          </a:prstGeom>
        </p:spPr>
      </p:pic>
      <p:pic>
        <p:nvPicPr>
          <p:cNvPr id="4" name="Picture 3">
            <a:extLst>
              <a:ext uri="{FF2B5EF4-FFF2-40B4-BE49-F238E27FC236}">
                <a16:creationId xmlns:a16="http://schemas.microsoft.com/office/drawing/2014/main" id="{9F21C80B-1702-5149-84EB-3F96AEED4308}"/>
              </a:ext>
            </a:extLst>
          </p:cNvPr>
          <p:cNvPicPr>
            <a:picLocks noChangeAspect="1"/>
          </p:cNvPicPr>
          <p:nvPr/>
        </p:nvPicPr>
        <p:blipFill rotWithShape="1">
          <a:blip r:embed="rId7"/>
          <a:srcRect l="6419" r="2939"/>
          <a:stretch/>
        </p:blipFill>
        <p:spPr>
          <a:xfrm>
            <a:off x="6195373" y="321733"/>
            <a:ext cx="5674897" cy="5979074"/>
          </a:xfrm>
          <a:prstGeom prst="rect">
            <a:avLst/>
          </a:prstGeom>
        </p:spPr>
      </p:pic>
      <p:pic>
        <p:nvPicPr>
          <p:cNvPr id="6" name="Audio 5">
            <a:hlinkClick r:id="" action="ppaction://media"/>
            <a:extLst>
              <a:ext uri="{FF2B5EF4-FFF2-40B4-BE49-F238E27FC236}">
                <a16:creationId xmlns:a16="http://schemas.microsoft.com/office/drawing/2014/main" id="{034895DA-F5BA-7A48-922E-3575FF2E462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00845149"/>
      </p:ext>
    </p:extLst>
  </p:cSld>
  <p:clrMapOvr>
    <a:masterClrMapping/>
  </p:clrMapOvr>
  <mc:AlternateContent xmlns:mc="http://schemas.openxmlformats.org/markup-compatibility/2006" xmlns:p14="http://schemas.microsoft.com/office/powerpoint/2010/main">
    <mc:Choice Requires="p14">
      <p:transition spd="slow" p14:dur="2000" advTm="11699"/>
    </mc:Choice>
    <mc:Fallback xmlns="">
      <p:transition spd="slow" advTm="11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34" name="Picture 2" descr="turned on monitoring screen">
            <a:extLst>
              <a:ext uri="{FF2B5EF4-FFF2-40B4-BE49-F238E27FC236}">
                <a16:creationId xmlns:a16="http://schemas.microsoft.com/office/drawing/2014/main" id="{40751080-9B12-8747-95FE-FD5F4C4634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3" r="4658" b="-2"/>
          <a:stretch/>
        </p:blipFill>
        <p:spPr bwMode="auto">
          <a:xfrm>
            <a:off x="-3548254" y="10"/>
            <a:ext cx="755688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9632543-38C5-9148-B31E-25D436418FE6}"/>
              </a:ext>
            </a:extLst>
          </p:cNvPr>
          <p:cNvSpPr>
            <a:spLocks noGrp="1"/>
          </p:cNvSpPr>
          <p:nvPr>
            <p:ph type="ctrTitle"/>
          </p:nvPr>
        </p:nvSpPr>
        <p:spPr>
          <a:xfrm>
            <a:off x="8047939" y="640080"/>
            <a:ext cx="3659246" cy="2850320"/>
          </a:xfrm>
        </p:spPr>
        <p:txBody>
          <a:bodyPr>
            <a:normAutofit/>
          </a:bodyPr>
          <a:lstStyle/>
          <a:p>
            <a:br>
              <a:rPr lang="en-US" sz="5400" dirty="0">
                <a:solidFill>
                  <a:srgbClr val="FFFFFF"/>
                </a:solidFill>
              </a:rPr>
            </a:br>
            <a:br>
              <a:rPr lang="en-US" sz="5400" dirty="0">
                <a:solidFill>
                  <a:srgbClr val="FFFFFF"/>
                </a:solidFill>
              </a:rPr>
            </a:br>
            <a:endParaRPr lang="en-US" sz="5400" dirty="0">
              <a:solidFill>
                <a:srgbClr val="FFFFFF"/>
              </a:solidFill>
            </a:endParaRPr>
          </a:p>
        </p:txBody>
      </p:sp>
      <p:cxnSp>
        <p:nvCxnSpPr>
          <p:cNvPr id="75" name="Straight Connector 7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AFB213F-64AE-064B-90D4-FDF12098C9DA}"/>
              </a:ext>
            </a:extLst>
          </p:cNvPr>
          <p:cNvSpPr/>
          <p:nvPr/>
        </p:nvSpPr>
        <p:spPr>
          <a:xfrm>
            <a:off x="7952836" y="3090290"/>
            <a:ext cx="3849452" cy="400110"/>
          </a:xfrm>
          <a:prstGeom prst="rect">
            <a:avLst/>
          </a:prstGeom>
        </p:spPr>
        <p:txBody>
          <a:bodyPr wrap="none">
            <a:spAutoFit/>
          </a:bodyPr>
          <a:lstStyle/>
          <a:p>
            <a:r>
              <a:rPr lang="en-US" sz="2000" b="1" i="0" dirty="0">
                <a:effectLst/>
                <a:latin typeface="Helvetica Neue" panose="02000503000000020004" pitchFamily="2" charset="0"/>
              </a:rPr>
              <a:t>Missing Values &amp; Duplications</a:t>
            </a:r>
          </a:p>
        </p:txBody>
      </p:sp>
      <p:pic>
        <p:nvPicPr>
          <p:cNvPr id="28676" name="Picture 4" descr="man drawing on dry-erase board">
            <a:extLst>
              <a:ext uri="{FF2B5EF4-FFF2-40B4-BE49-F238E27FC236}">
                <a16:creationId xmlns:a16="http://schemas.microsoft.com/office/drawing/2014/main" id="{64E38851-7926-1C4F-A7DF-C9DD669E8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4181" y="0"/>
            <a:ext cx="10282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98FF877-F934-0946-9AFE-210DFA2FA8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1389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485"/>
    </mc:Choice>
    <mc:Fallback xmlns="">
      <p:transition spd="slow" advTm="4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2" name="Straight Connector 8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4" name="Rectangle 83">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061BA-0348-E743-B336-B111D8AFE706}"/>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a:solidFill>
                  <a:schemeClr val="tx1">
                    <a:lumMod val="85000"/>
                    <a:lumOff val="15000"/>
                  </a:schemeClr>
                </a:solidFill>
              </a:rPr>
              <a:t>Let's dive into the data and look for unique values to ensure there are no duplicates or missing values.</a:t>
            </a:r>
            <a:br>
              <a:rPr lang="en-US">
                <a:solidFill>
                  <a:schemeClr val="tx1">
                    <a:lumMod val="85000"/>
                    <a:lumOff val="15000"/>
                  </a:schemeClr>
                </a:solidFill>
              </a:rPr>
            </a:br>
            <a:endParaRPr lang="en-US">
              <a:solidFill>
                <a:schemeClr val="tx1">
                  <a:lumMod val="85000"/>
                  <a:lumOff val="15000"/>
                </a:schemeClr>
              </a:solidFill>
            </a:endParaRPr>
          </a:p>
        </p:txBody>
      </p:sp>
      <p:pic>
        <p:nvPicPr>
          <p:cNvPr id="6" name="Picture 5">
            <a:extLst>
              <a:ext uri="{FF2B5EF4-FFF2-40B4-BE49-F238E27FC236}">
                <a16:creationId xmlns:a16="http://schemas.microsoft.com/office/drawing/2014/main" id="{038463B5-607C-F04F-B5E4-F3DD93EB08D9}"/>
              </a:ext>
            </a:extLst>
          </p:cNvPr>
          <p:cNvPicPr>
            <a:picLocks noChangeAspect="1"/>
          </p:cNvPicPr>
          <p:nvPr/>
        </p:nvPicPr>
        <p:blipFill>
          <a:blip r:embed="rId4"/>
          <a:stretch>
            <a:fillRect/>
          </a:stretch>
        </p:blipFill>
        <p:spPr>
          <a:xfrm>
            <a:off x="620973" y="1068065"/>
            <a:ext cx="2758331" cy="4203171"/>
          </a:xfrm>
          <a:prstGeom prst="rect">
            <a:avLst/>
          </a:prstGeom>
        </p:spPr>
      </p:pic>
      <p:cxnSp>
        <p:nvCxnSpPr>
          <p:cNvPr id="86" name="Straight Connector 85">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155DB351-5B74-414C-B034-2AF6D2E390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6789325"/>
      </p:ext>
    </p:extLst>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RetrospectVTI">
  <a:themeElements>
    <a:clrScheme name="AnalogousFromLightSeedRightStep">
      <a:dk1>
        <a:srgbClr val="000000"/>
      </a:dk1>
      <a:lt1>
        <a:srgbClr val="FFFFFF"/>
      </a:lt1>
      <a:dk2>
        <a:srgbClr val="22333B"/>
      </a:dk2>
      <a:lt2>
        <a:srgbClr val="E2E3E8"/>
      </a:lt2>
      <a:accent1>
        <a:srgbClr val="A9A180"/>
      </a:accent1>
      <a:accent2>
        <a:srgbClr val="9BA672"/>
      </a:accent2>
      <a:accent3>
        <a:srgbClr val="8FA980"/>
      </a:accent3>
      <a:accent4>
        <a:srgbClr val="76AD78"/>
      </a:accent4>
      <a:accent5>
        <a:srgbClr val="81AB94"/>
      </a:accent5>
      <a:accent6>
        <a:srgbClr val="74AAA3"/>
      </a:accent6>
      <a:hlink>
        <a:srgbClr val="6978AE"/>
      </a:hlink>
      <a:folHlink>
        <a:srgbClr val="7F7F7F"/>
      </a:folHlink>
    </a:clrScheme>
    <a:fontScheme name="Retrospect">
      <a:majorFont>
        <a:latin typeface="Univers Condense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2852</TotalTime>
  <Words>574</Words>
  <Application>Microsoft Macintosh PowerPoint</Application>
  <PresentationFormat>Widescreen</PresentationFormat>
  <Paragraphs>113</Paragraphs>
  <Slides>46</Slides>
  <Notes>2</Notes>
  <HiddenSlides>0</HiddenSlides>
  <MMClips>45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Helvetica Neue</vt:lpstr>
      <vt:lpstr>Univers</vt:lpstr>
      <vt:lpstr>Univers Condensed</vt:lpstr>
      <vt:lpstr>RetrospectVTI</vt:lpstr>
      <vt:lpstr>Real Estate Investment &amp; California Price Prediction          </vt:lpstr>
      <vt:lpstr>PROBLEM TO BE SOLVED  </vt:lpstr>
      <vt:lpstr>THE DATA  </vt:lpstr>
      <vt:lpstr>Data processing with two files (CA housing and Zillow)</vt:lpstr>
      <vt:lpstr>METHOD &amp; APPROACH  </vt:lpstr>
      <vt:lpstr>  </vt:lpstr>
      <vt:lpstr>PowerPoint Presentation</vt:lpstr>
      <vt:lpstr>  </vt:lpstr>
      <vt:lpstr>Let's dive into the data and look for unique values to ensure there are no duplicates or missing values. </vt:lpstr>
      <vt:lpstr>Feature Engineering and Feature selection</vt:lpstr>
      <vt:lpstr>PowerPoint Presentation</vt:lpstr>
      <vt:lpstr>PowerPoint Presentation</vt:lpstr>
      <vt:lpstr>Modeling  </vt:lpstr>
      <vt:lpstr>Multiple Linear Regression  </vt:lpstr>
      <vt:lpstr>Lasso Regression  </vt:lpstr>
      <vt:lpstr>Ridge Regression  </vt:lpstr>
      <vt:lpstr>Regression Tree  </vt:lpstr>
      <vt:lpstr>Random Forest  </vt:lpstr>
      <vt:lpstr>Summary Metrics Table of Each Model</vt:lpstr>
      <vt:lpstr>PowerPoint Presentation</vt:lpstr>
      <vt:lpstr>PowerPoint Presentation</vt:lpstr>
      <vt:lpstr>Results for equation MedianPriceSold</vt:lpstr>
      <vt:lpstr>Results for equation MedianMortgageRate</vt:lpstr>
      <vt:lpstr>Results for equation UnemploymentRate</vt:lpstr>
      <vt:lpstr>Correlation matrix of residuals</vt:lpstr>
      <vt:lpstr>PowerPoint Presentation</vt:lpstr>
      <vt:lpstr>PowerPoint Presentation</vt:lpstr>
      <vt:lpstr>Fine Tune</vt:lpstr>
      <vt:lpstr>  </vt:lpstr>
      <vt:lpstr>Investment in California  </vt:lpstr>
      <vt:lpstr>California Housing Market Remains Solid   </vt:lpstr>
      <vt:lpstr>PowerPoint Presentation</vt:lpstr>
      <vt:lpstr>PowerPoint Presentation</vt:lpstr>
      <vt:lpstr>PowerPoint Presentation</vt:lpstr>
      <vt:lpstr>PowerPoint Presentation</vt:lpstr>
      <vt:lpstr>California Housing Market Sales  </vt:lpstr>
      <vt:lpstr>PowerPoint Presentation</vt:lpstr>
      <vt:lpstr>PowerPoint Presentation</vt:lpstr>
      <vt:lpstr>California Housing Market Price  </vt:lpstr>
      <vt:lpstr>PowerPoint Presentation</vt:lpstr>
      <vt:lpstr>PowerPoint Presentation</vt:lpstr>
      <vt:lpstr>Should Investors or Home buyer Invest in California Housing Market?  </vt:lpstr>
      <vt:lpstr>The Answer is …</vt:lpstr>
      <vt:lpstr>Save your money!</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Investment &amp; California Price Prediction          </dc:title>
  <dc:creator>Thip Rattanavilay</dc:creator>
  <cp:lastModifiedBy>Thip Rattanavilay</cp:lastModifiedBy>
  <cp:revision>26</cp:revision>
  <dcterms:created xsi:type="dcterms:W3CDTF">2021-11-10T06:50:33Z</dcterms:created>
  <dcterms:modified xsi:type="dcterms:W3CDTF">2021-11-15T01:49:46Z</dcterms:modified>
</cp:coreProperties>
</file>